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3.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5"/>
  </p:sldMasterIdLst>
  <p:notesMasterIdLst>
    <p:notesMasterId r:id="rId47"/>
  </p:notesMasterIdLst>
  <p:handoutMasterIdLst>
    <p:handoutMasterId r:id="rId48"/>
  </p:handoutMasterIdLst>
  <p:sldIdLst>
    <p:sldId id="286" r:id="rId6"/>
    <p:sldId id="300" r:id="rId7"/>
    <p:sldId id="334" r:id="rId8"/>
    <p:sldId id="375" r:id="rId9"/>
    <p:sldId id="359" r:id="rId10"/>
    <p:sldId id="357" r:id="rId11"/>
    <p:sldId id="358" r:id="rId12"/>
    <p:sldId id="336" r:id="rId13"/>
    <p:sldId id="337" r:id="rId14"/>
    <p:sldId id="338" r:id="rId15"/>
    <p:sldId id="339" r:id="rId16"/>
    <p:sldId id="335" r:id="rId17"/>
    <p:sldId id="333" r:id="rId18"/>
    <p:sldId id="317" r:id="rId19"/>
    <p:sldId id="342" r:id="rId20"/>
    <p:sldId id="303" r:id="rId21"/>
    <p:sldId id="330" r:id="rId22"/>
    <p:sldId id="331" r:id="rId23"/>
    <p:sldId id="343" r:id="rId24"/>
    <p:sldId id="360" r:id="rId25"/>
    <p:sldId id="368" r:id="rId26"/>
    <p:sldId id="369" r:id="rId27"/>
    <p:sldId id="356" r:id="rId28"/>
    <p:sldId id="366" r:id="rId29"/>
    <p:sldId id="373" r:id="rId30"/>
    <p:sldId id="370" r:id="rId31"/>
    <p:sldId id="371" r:id="rId32"/>
    <p:sldId id="372" r:id="rId33"/>
    <p:sldId id="363" r:id="rId34"/>
    <p:sldId id="364" r:id="rId35"/>
    <p:sldId id="354" r:id="rId36"/>
    <p:sldId id="374" r:id="rId37"/>
    <p:sldId id="349" r:id="rId38"/>
    <p:sldId id="350" r:id="rId39"/>
    <p:sldId id="351" r:id="rId40"/>
    <p:sldId id="344" r:id="rId41"/>
    <p:sldId id="345" r:id="rId42"/>
    <p:sldId id="346" r:id="rId43"/>
    <p:sldId id="347" r:id="rId44"/>
    <p:sldId id="348" r:id="rId45"/>
    <p:sldId id="324" r:id="rId46"/>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28">
          <p15:clr>
            <a:srgbClr val="A4A3A4"/>
          </p15:clr>
        </p15:guide>
        <p15:guide id="3" pos="2823">
          <p15:clr>
            <a:srgbClr val="A4A3A4"/>
          </p15:clr>
        </p15:guide>
        <p15:guide id="4" pos="2880">
          <p15:clr>
            <a:srgbClr val="A4A3A4"/>
          </p15:clr>
        </p15:guide>
        <p15:guide id="5" pos="288">
          <p15:clr>
            <a:srgbClr val="A4A3A4"/>
          </p15:clr>
        </p15:guide>
        <p15:guide id="6" pos="54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ge" initials="LG" lastIdx="16" clrIdx="0"/>
  <p:cmAuthor id="1" name="Reded Tinoco, Bruno Cristiano" initials="RTBC" lastIdx="2" clrIdx="1">
    <p:extLst/>
  </p:cmAuthor>
  <p:cmAuthor id="2" name="Bastista da Silva, Celio" initials="BdSC" lastIdx="1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9B5"/>
    <a:srgbClr val="0E72A7"/>
    <a:srgbClr val="008AC9"/>
    <a:srgbClr val="3594E8"/>
    <a:srgbClr val="1083CF"/>
    <a:srgbClr val="1187A0"/>
    <a:srgbClr val="131E59"/>
    <a:srgbClr val="2649FF"/>
    <a:srgbClr val="192C6C"/>
    <a:srgbClr val="CFF1F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6566" autoAdjust="0"/>
  </p:normalViewPr>
  <p:slideViewPr>
    <p:cSldViewPr snapToGrid="0" snapToObjects="1">
      <p:cViewPr varScale="1">
        <p:scale>
          <a:sx n="75" d="100"/>
          <a:sy n="75" d="100"/>
        </p:scale>
        <p:origin x="1218" y="66"/>
      </p:cViewPr>
      <p:guideLst>
        <p:guide orient="horz" pos="1620"/>
        <p:guide pos="2928"/>
        <p:guide pos="2823"/>
        <p:guide pos="2880"/>
        <p:guide pos="288"/>
        <p:guide pos="54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19T14:16:16.194"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1-30T13:41:01.564" idx="9">
    <p:pos x="4498" y="539"/>
    <p:text>Acho interessante colocar Lucene junto com o Solr, que é a Engine.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01-30T13:45:37.846" idx="11">
    <p:pos x="5574" y="753"/>
    <p:text>Postgres tem um tipo de dado JSON que permite salvar qualquer estrutura no banco e também permite fazer consultas complexas via select, algo que as outras plataformas não permitem ainda</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843D26-F355-3844-A4EF-19D4FD875597}" type="datetimeFigureOut">
              <a:rPr lang="de-DE" smtClean="0"/>
              <a:pPr/>
              <a:t>10.02.2017</a:t>
            </a:fld>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AF8682-5238-744E-880D-1D2793086B27}" type="slidenum">
              <a:rPr lang="de-DE" smtClean="0"/>
              <a:pPr/>
              <a:t>‹nº›</a:t>
            </a:fld>
            <a:endParaRPr lang="de-DE" dirty="0"/>
          </a:p>
        </p:txBody>
      </p:sp>
    </p:spTree>
    <p:extLst>
      <p:ext uri="{BB962C8B-B14F-4D97-AF65-F5344CB8AC3E}">
        <p14:creationId xmlns:p14="http://schemas.microsoft.com/office/powerpoint/2010/main" val="1863735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CFE12-C1FB-D740-8B6C-AFB72D5D4002}" type="datetimeFigureOut">
              <a:rPr lang="de-DE" smtClean="0"/>
              <a:pPr/>
              <a:t>10.02.2017</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0BA478-331B-4C41-B0D5-A69E59A4437F}" type="slidenum">
              <a:rPr lang="de-DE" smtClean="0"/>
              <a:pPr/>
              <a:t>‹nº›</a:t>
            </a:fld>
            <a:endParaRPr lang="de-DE" dirty="0"/>
          </a:p>
        </p:txBody>
      </p:sp>
    </p:spTree>
    <p:extLst>
      <p:ext uri="{BB962C8B-B14F-4D97-AF65-F5344CB8AC3E}">
        <p14:creationId xmlns:p14="http://schemas.microsoft.com/office/powerpoint/2010/main" val="18324039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smtClean="0">
                <a:latin typeface="Arial"/>
              </a:rPr>
              <a:t>dados </a:t>
            </a:r>
            <a:r>
              <a:rPr lang="pt-BR" sz="1200" dirty="0" smtClean="0">
                <a:latin typeface="Arial"/>
              </a:rPr>
              <a:t>= matéria prima dos negócios</a:t>
            </a:r>
            <a:endParaRPr lang="pt-BR" dirty="0" smtClean="0"/>
          </a:p>
          <a:p>
            <a:r>
              <a:rPr lang="pt-BR" sz="1200" dirty="0" smtClean="0">
                <a:latin typeface="Arial"/>
              </a:rPr>
              <a:t>fim do uso de amostragens utilização de todos os dados</a:t>
            </a:r>
            <a:endParaRPr lang="pt-BR" dirty="0" smtClean="0"/>
          </a:p>
          <a:p>
            <a:endParaRPr lang="pt-BR" dirty="0" smtClean="0"/>
          </a:p>
          <a:p>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a:t>
            </a:fld>
            <a:endParaRPr lang="de-DE" dirty="0"/>
          </a:p>
        </p:txBody>
      </p:sp>
    </p:spTree>
    <p:extLst>
      <p:ext uri="{BB962C8B-B14F-4D97-AF65-F5344CB8AC3E}">
        <p14:creationId xmlns:p14="http://schemas.microsoft.com/office/powerpoint/2010/main" val="97286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dirty="0" smtClean="0">
                <a:latin typeface="Arial"/>
              </a:rPr>
              <a:t>Atualmente processa-se em formato nativo;</a:t>
            </a:r>
            <a:endParaRPr lang="pt-BR" dirty="0" smtClean="0"/>
          </a:p>
          <a:p>
            <a:r>
              <a:rPr lang="pt-BR" sz="1200" dirty="0" smtClean="0">
                <a:latin typeface="Arial"/>
              </a:rPr>
              <a:t>Os dados são capturados em tempo real;</a:t>
            </a:r>
            <a:endParaRPr lang="pt-BR" dirty="0" smtClean="0"/>
          </a:p>
          <a:p>
            <a:r>
              <a:rPr lang="pt-BR" sz="1200" dirty="0" smtClean="0">
                <a:latin typeface="Arial"/>
              </a:rPr>
              <a:t>Antigamente a captura era realizada através de perguntas a serem respondidas,</a:t>
            </a:r>
            <a:endParaRPr lang="pt-BR" dirty="0" smtClean="0"/>
          </a:p>
          <a:p>
            <a:r>
              <a:rPr lang="pt-BR" sz="1200" dirty="0" smtClean="0">
                <a:latin typeface="Arial"/>
              </a:rPr>
              <a:t>agora capturamos tudo e depois identificamos padrões e correlações;</a:t>
            </a:r>
            <a:endParaRPr lang="pt-BR" dirty="0" smtClean="0"/>
          </a:p>
          <a:p>
            <a:r>
              <a:rPr lang="pt-BR" sz="1200" dirty="0" smtClean="0">
                <a:latin typeface="Arial"/>
              </a:rPr>
              <a:t>dataficação - transformar tudo em dados (caminhar, batimentos, captura de localização etc)</a:t>
            </a:r>
            <a:endParaRPr lang="pt-BR" dirty="0" smtClean="0"/>
          </a:p>
          <a:p>
            <a:r>
              <a:rPr lang="pt-BR" sz="1200" dirty="0" smtClean="0">
                <a:latin typeface="Arial"/>
              </a:rPr>
              <a:t>datacentrismo - achar que os dados podem resolver todos os problemas problema!</a:t>
            </a:r>
            <a:endParaRPr lang="pt-BR" dirty="0" smtClean="0"/>
          </a:p>
          <a:p>
            <a:r>
              <a:rPr lang="pt-BR" sz="1200" dirty="0" smtClean="0">
                <a:latin typeface="Arial"/>
              </a:rPr>
              <a:t>Ex:</a:t>
            </a:r>
            <a:endParaRPr lang="pt-BR" dirty="0" smtClean="0"/>
          </a:p>
          <a:p>
            <a:r>
              <a:rPr lang="pt-BR" sz="1200" dirty="0" smtClean="0">
                <a:latin typeface="Arial"/>
              </a:rPr>
              <a:t>advogados vs processos digitalização e cruzamento de informações</a:t>
            </a:r>
            <a:endParaRPr lang="pt-BR" dirty="0" smtClean="0"/>
          </a:p>
          <a:p>
            <a:r>
              <a:rPr lang="pt-BR" sz="1200" dirty="0" smtClean="0">
                <a:latin typeface="Arial"/>
              </a:rPr>
              <a:t>atletas - camera lenta, alimentação corrigir falhas aprimorar performance</a:t>
            </a:r>
            <a:endParaRPr lang="pt-BR" dirty="0" smtClean="0"/>
          </a:p>
          <a:p>
            <a:r>
              <a:rPr lang="pt-BR" sz="1200" dirty="0" smtClean="0">
                <a:latin typeface="Arial"/>
              </a:rPr>
              <a:t>telemetria formula 1 - estatística, padrões.</a:t>
            </a:r>
            <a:endParaRPr lang="pt-BR" dirty="0" smtClean="0"/>
          </a:p>
          <a:p>
            <a:r>
              <a:rPr lang="de-DE" smtClean="0"/>
              <a:t>Na GFT:</a:t>
            </a:r>
            <a:r>
              <a:rPr lang="de-DE" baseline="0" smtClean="0"/>
              <a:t> Volcker -&gt; CETIP -&gt; Projeto futuro UBI (Itália)</a:t>
            </a:r>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12</a:t>
            </a:fld>
            <a:endParaRPr lang="de-DE" dirty="0"/>
          </a:p>
        </p:txBody>
      </p:sp>
    </p:spTree>
    <p:extLst>
      <p:ext uri="{BB962C8B-B14F-4D97-AF65-F5344CB8AC3E}">
        <p14:creationId xmlns:p14="http://schemas.microsoft.com/office/powerpoint/2010/main" val="208988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50BA478-331B-4C41-B0D5-A69E59A4437F}" type="slidenum">
              <a:rPr lang="de-DE" smtClean="0"/>
              <a:pPr/>
              <a:t>13</a:t>
            </a:fld>
            <a:endParaRPr lang="de-DE" dirty="0"/>
          </a:p>
        </p:txBody>
      </p:sp>
    </p:spTree>
    <p:extLst>
      <p:ext uri="{BB962C8B-B14F-4D97-AF65-F5344CB8AC3E}">
        <p14:creationId xmlns:p14="http://schemas.microsoft.com/office/powerpoint/2010/main" val="3308187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dirty="0" smtClean="0">
                <a:latin typeface="Arial"/>
              </a:rPr>
              <a:t>tipos de dados: os Implícitos: Com estes dados, as empresas passam a conhecer os hábitos de seus clientes e, desta forma, muitas vezes, conseguem prever suas próximas ações. Cada bloco de dado disponível está sendo destrinchado e esmiuçado para posterior análise. Os maiores varejistas, das cadeias de supermercados aos bancos de investimentos, têm uma área de “análise preditiva”, focada não apenas em entender os hábitos de compras dos consumidores, mas também seus hábitos pessoais, buscando assim uma forma mais eficiente de comunicar e vender para eles.</a:t>
            </a:r>
            <a:endParaRPr lang="pt-BR" dirty="0" smtClean="0"/>
          </a:p>
          <a:p>
            <a:r>
              <a:rPr lang="pt-BR" sz="1200" dirty="0" smtClean="0">
                <a:latin typeface="Arial"/>
              </a:rPr>
              <a:t>e os Explícitos custam caro e demandam muito tempo para serem apurados,Quando você responde uma pesquisa, avalia um negócio, dá um “curtir” em uma marca, escreve uma resenha sobre um restaurante, um livro ou um serviço, você está contribuindo para gerar Dados Explícitos.</a:t>
            </a:r>
            <a:endParaRPr lang="pt-BR" dirty="0" smtClean="0"/>
          </a:p>
          <a:p>
            <a:r>
              <a:rPr lang="pt-BR" sz="1200" dirty="0" smtClean="0">
                <a:latin typeface="Arial"/>
              </a:rPr>
              <a:t>Para se ter uma ideia do tipo de escala de que estamos falando, na SurveyMonkey, recebemos diariamente de todo o mundo 3 milhões de respostas e 29 milhões de questões respondidas. Isto é Big Data!</a:t>
            </a:r>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14</a:t>
            </a:fld>
            <a:endParaRPr lang="de-DE" dirty="0"/>
          </a:p>
        </p:txBody>
      </p:sp>
    </p:spTree>
    <p:extLst>
      <p:ext uri="{BB962C8B-B14F-4D97-AF65-F5344CB8AC3E}">
        <p14:creationId xmlns:p14="http://schemas.microsoft.com/office/powerpoint/2010/main" val="2709424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50BA478-331B-4C41-B0D5-A69E59A4437F}" type="slidenum">
              <a:rPr lang="de-DE" smtClean="0"/>
              <a:pPr/>
              <a:t>15</a:t>
            </a:fld>
            <a:endParaRPr lang="de-DE" dirty="0"/>
          </a:p>
        </p:txBody>
      </p:sp>
    </p:spTree>
    <p:extLst>
      <p:ext uri="{BB962C8B-B14F-4D97-AF65-F5344CB8AC3E}">
        <p14:creationId xmlns:p14="http://schemas.microsoft.com/office/powerpoint/2010/main" val="2089111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16</a:t>
            </a:fld>
            <a:endParaRPr lang="de-DE" dirty="0"/>
          </a:p>
        </p:txBody>
      </p:sp>
    </p:spTree>
    <p:extLst>
      <p:ext uri="{BB962C8B-B14F-4D97-AF65-F5344CB8AC3E}">
        <p14:creationId xmlns:p14="http://schemas.microsoft.com/office/powerpoint/2010/main" val="278895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17</a:t>
            </a:fld>
            <a:endParaRPr lang="de-DE" dirty="0"/>
          </a:p>
        </p:txBody>
      </p:sp>
    </p:spTree>
    <p:extLst>
      <p:ext uri="{BB962C8B-B14F-4D97-AF65-F5344CB8AC3E}">
        <p14:creationId xmlns:p14="http://schemas.microsoft.com/office/powerpoint/2010/main" val="409517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dirty="0" smtClean="0">
                <a:latin typeface="Arial"/>
              </a:rPr>
              <a:t>Gostaria de falar mais sobre as carreiras, nesse exemplo é preciso mostrar que somente uma equipe multidiciplinar vai conseguir fazer um trabalho com execelencia</a:t>
            </a:r>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18</a:t>
            </a:fld>
            <a:endParaRPr lang="de-DE" dirty="0"/>
          </a:p>
        </p:txBody>
      </p:sp>
    </p:spTree>
    <p:extLst>
      <p:ext uri="{BB962C8B-B14F-4D97-AF65-F5344CB8AC3E}">
        <p14:creationId xmlns:p14="http://schemas.microsoft.com/office/powerpoint/2010/main" val="23325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19</a:t>
            </a:fld>
            <a:endParaRPr lang="de-DE" dirty="0"/>
          </a:p>
        </p:txBody>
      </p:sp>
    </p:spTree>
    <p:extLst>
      <p:ext uri="{BB962C8B-B14F-4D97-AF65-F5344CB8AC3E}">
        <p14:creationId xmlns:p14="http://schemas.microsoft.com/office/powerpoint/2010/main" val="429782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pt-BR" sz="1200" dirty="0" smtClean="0">
                <a:latin typeface="Arial"/>
              </a:rPr>
              <a:t>Tenho uma opnião diferente mas podemos deixar assim e cada um coloca um ponto.</a:t>
            </a:r>
            <a:endParaRPr lang="pt-BR" dirty="0" smtClean="0"/>
          </a:p>
          <a:p>
            <a:r>
              <a:rPr lang="pt-BR" sz="1200" dirty="0" smtClean="0">
                <a:latin typeface="Arial"/>
              </a:rPr>
              <a:t>Acredito que big data é o insumo para tudo que virá depois.</a:t>
            </a:r>
          </a:p>
          <a:p>
            <a:endParaRPr lang="pt-BR" sz="1200" dirty="0" smtClean="0">
              <a:latin typeface="Arial"/>
            </a:endParaRPr>
          </a:p>
          <a:p>
            <a:r>
              <a:rPr lang="en-US" sz="1200" dirty="0" smtClean="0">
                <a:latin typeface="Arial"/>
              </a:rPr>
              <a:t>A </a:t>
            </a:r>
            <a:r>
              <a:rPr lang="en-US" sz="1200" dirty="0" err="1" smtClean="0">
                <a:latin typeface="Arial"/>
              </a:rPr>
              <a:t>idéia</a:t>
            </a:r>
            <a:r>
              <a:rPr lang="en-US" sz="1200" dirty="0" smtClean="0">
                <a:latin typeface="Arial"/>
              </a:rPr>
              <a:t> </a:t>
            </a:r>
            <a:r>
              <a:rPr lang="en-US" sz="1200" dirty="0" err="1" smtClean="0">
                <a:latin typeface="Arial"/>
              </a:rPr>
              <a:t>aqui</a:t>
            </a:r>
            <a:r>
              <a:rPr lang="en-US" sz="1200" dirty="0" smtClean="0">
                <a:latin typeface="Arial"/>
              </a:rPr>
              <a:t> é </a:t>
            </a:r>
            <a:r>
              <a:rPr lang="en-US" sz="1200" dirty="0" err="1" smtClean="0">
                <a:latin typeface="Arial"/>
              </a:rPr>
              <a:t>dizer</a:t>
            </a:r>
            <a:r>
              <a:rPr lang="en-US" sz="1200" dirty="0" smtClean="0">
                <a:latin typeface="Arial"/>
              </a:rPr>
              <a:t> que </a:t>
            </a:r>
            <a:r>
              <a:rPr lang="en-US" sz="1200" dirty="0" err="1" smtClean="0">
                <a:latin typeface="Arial"/>
              </a:rPr>
              <a:t>BigData</a:t>
            </a:r>
            <a:r>
              <a:rPr lang="en-US" sz="1200" dirty="0" smtClean="0">
                <a:latin typeface="Arial"/>
              </a:rPr>
              <a:t> é BI mas que agora com </a:t>
            </a:r>
            <a:r>
              <a:rPr lang="en-US" sz="1200" dirty="0" err="1" smtClean="0">
                <a:latin typeface="Arial"/>
              </a:rPr>
              <a:t>maior</a:t>
            </a:r>
            <a:r>
              <a:rPr lang="en-US" sz="1200" dirty="0" smtClean="0">
                <a:latin typeface="Arial"/>
              </a:rPr>
              <a:t> volume</a:t>
            </a:r>
            <a:r>
              <a:rPr lang="en-US" sz="1200" baseline="0" dirty="0" smtClean="0">
                <a:latin typeface="Arial"/>
              </a:rPr>
              <a:t> de dados e com </a:t>
            </a:r>
            <a:r>
              <a:rPr lang="en-US" sz="1200" baseline="0" dirty="0" err="1" smtClean="0">
                <a:latin typeface="Arial"/>
              </a:rPr>
              <a:t>novas</a:t>
            </a:r>
            <a:r>
              <a:rPr lang="en-US" sz="1200" baseline="0" dirty="0" smtClean="0">
                <a:latin typeface="Arial"/>
              </a:rPr>
              <a:t> </a:t>
            </a:r>
            <a:r>
              <a:rPr lang="en-US" sz="1200" baseline="0" dirty="0" err="1" smtClean="0">
                <a:latin typeface="Arial"/>
              </a:rPr>
              <a:t>ferramentas</a:t>
            </a:r>
            <a:r>
              <a:rPr lang="en-US" sz="1200" baseline="0" dirty="0" smtClean="0">
                <a:latin typeface="Arial"/>
              </a:rPr>
              <a:t> de </a:t>
            </a:r>
            <a:r>
              <a:rPr lang="en-US" sz="1200" baseline="0" dirty="0" err="1" smtClean="0">
                <a:latin typeface="Arial"/>
              </a:rPr>
              <a:t>Análise</a:t>
            </a:r>
            <a:r>
              <a:rPr lang="en-US" sz="1200" baseline="0" dirty="0" smtClean="0">
                <a:latin typeface="Arial"/>
              </a:rPr>
              <a:t> </a:t>
            </a:r>
            <a:r>
              <a:rPr lang="en-US" sz="1200" baseline="0" dirty="0" err="1" smtClean="0">
                <a:latin typeface="Arial"/>
              </a:rPr>
              <a:t>avançada</a:t>
            </a:r>
            <a:endParaRPr lang="pt-BR" dirty="0" smtClean="0"/>
          </a:p>
          <a:p>
            <a:r>
              <a:rPr lang="en-US" sz="1200" dirty="0" err="1" smtClean="0">
                <a:latin typeface="Arial"/>
              </a:rPr>
              <a:t>Aqui</a:t>
            </a:r>
            <a:r>
              <a:rPr lang="en-US" sz="1200" baseline="0" dirty="0" smtClean="0">
                <a:latin typeface="Arial"/>
              </a:rPr>
              <a:t> </a:t>
            </a:r>
            <a:r>
              <a:rPr lang="en-US" sz="1200" baseline="0" dirty="0" err="1" smtClean="0">
                <a:latin typeface="Arial"/>
              </a:rPr>
              <a:t>estamos</a:t>
            </a:r>
            <a:r>
              <a:rPr lang="en-US" sz="1200" baseline="0" dirty="0" smtClean="0">
                <a:latin typeface="Arial"/>
              </a:rPr>
              <a:t> </a:t>
            </a:r>
            <a:r>
              <a:rPr lang="en-US" sz="1200" baseline="0" dirty="0" err="1" smtClean="0">
                <a:latin typeface="Arial"/>
              </a:rPr>
              <a:t>nos</a:t>
            </a:r>
            <a:r>
              <a:rPr lang="en-US" sz="1200" baseline="0" dirty="0" smtClean="0">
                <a:latin typeface="Arial"/>
              </a:rPr>
              <a:t> </a:t>
            </a:r>
            <a:r>
              <a:rPr lang="en-US" sz="1200" baseline="0" dirty="0" err="1" smtClean="0">
                <a:latin typeface="Arial"/>
              </a:rPr>
              <a:t>referindo</a:t>
            </a:r>
            <a:r>
              <a:rPr lang="en-US" sz="1200" baseline="0" dirty="0" smtClean="0">
                <a:latin typeface="Arial"/>
              </a:rPr>
              <a:t> </a:t>
            </a:r>
            <a:r>
              <a:rPr lang="en-US" sz="1200" baseline="0" dirty="0" err="1" smtClean="0">
                <a:latin typeface="Arial"/>
              </a:rPr>
              <a:t>BigData</a:t>
            </a:r>
            <a:r>
              <a:rPr lang="en-US" sz="1200" baseline="0" dirty="0" smtClean="0">
                <a:latin typeface="Arial"/>
              </a:rPr>
              <a:t> </a:t>
            </a:r>
            <a:r>
              <a:rPr lang="en-US" sz="1200" baseline="0" dirty="0" err="1" smtClean="0">
                <a:latin typeface="Arial"/>
              </a:rPr>
              <a:t>como</a:t>
            </a:r>
            <a:r>
              <a:rPr lang="en-US" sz="1200" baseline="0" dirty="0" smtClean="0">
                <a:latin typeface="Arial"/>
              </a:rPr>
              <a:t> Advanced Analytics </a:t>
            </a:r>
            <a:r>
              <a:rPr lang="en-US" sz="1200" baseline="0" dirty="0" err="1" smtClean="0">
                <a:latin typeface="Arial"/>
              </a:rPr>
              <a:t>usando</a:t>
            </a:r>
            <a:r>
              <a:rPr lang="en-US" sz="1200" baseline="0" dirty="0" smtClean="0">
                <a:latin typeface="Arial"/>
              </a:rPr>
              <a:t> </a:t>
            </a:r>
            <a:r>
              <a:rPr lang="en-US" sz="1200" baseline="0" dirty="0" err="1" smtClean="0">
                <a:latin typeface="Arial"/>
              </a:rPr>
              <a:t>BigData</a:t>
            </a:r>
            <a:endParaRPr lang="pt-BR" dirty="0" smtClean="0"/>
          </a:p>
        </p:txBody>
      </p:sp>
      <p:sp>
        <p:nvSpPr>
          <p:cNvPr id="4" name="Foliennummernplatzhalter 3"/>
          <p:cNvSpPr>
            <a:spLocks noGrp="1"/>
          </p:cNvSpPr>
          <p:nvPr>
            <p:ph type="sldNum" sz="quarter" idx="10"/>
          </p:nvPr>
        </p:nvSpPr>
        <p:spPr/>
        <p:txBody>
          <a:bodyPr/>
          <a:lstStyle/>
          <a:p>
            <a:fld id="{150BA478-331B-4C41-B0D5-A69E59A4437F}" type="slidenum">
              <a:rPr lang="de-DE" smtClean="0"/>
              <a:pPr/>
              <a:t>20</a:t>
            </a:fld>
            <a:endParaRPr lang="de-DE" dirty="0"/>
          </a:p>
        </p:txBody>
      </p:sp>
    </p:spTree>
    <p:extLst>
      <p:ext uri="{BB962C8B-B14F-4D97-AF65-F5344CB8AC3E}">
        <p14:creationId xmlns:p14="http://schemas.microsoft.com/office/powerpoint/2010/main" val="10964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22</a:t>
            </a:fld>
            <a:endParaRPr lang="de-DE" dirty="0"/>
          </a:p>
        </p:txBody>
      </p:sp>
    </p:spTree>
    <p:extLst>
      <p:ext uri="{BB962C8B-B14F-4D97-AF65-F5344CB8AC3E}">
        <p14:creationId xmlns:p14="http://schemas.microsoft.com/office/powerpoint/2010/main" val="34823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smtClean="0">
                <a:latin typeface="Arial"/>
              </a:rPr>
              <a:t>definição bigdata</a:t>
            </a:r>
            <a:endParaRPr lang="pt-BR" smtClean="0"/>
          </a:p>
          <a:p>
            <a:r>
              <a:rPr lang="pt-BR" sz="1200" smtClean="0">
                <a:latin typeface="Arial"/>
              </a:rPr>
              <a:t>é uma coleção de conjuntos de dados grandes e complexos que não podem ser processados por bancos de dados ou aplicações de processamento tradicionais.</a:t>
            </a:r>
            <a:endParaRPr lang="pt-BR" smtClean="0"/>
          </a:p>
          <a:p>
            <a:r>
              <a:rPr lang="pt-BR" sz="1200" smtClean="0">
                <a:latin typeface="Arial"/>
              </a:rPr>
              <a:t>alguns dados com tempo de vida curto e se não utilizados perdem o valor</a:t>
            </a:r>
            <a:endParaRPr lang="pt-BR" smtClean="0"/>
          </a:p>
        </p:txBody>
      </p:sp>
      <p:sp>
        <p:nvSpPr>
          <p:cNvPr id="4" name="Slide Number Placeholder 3"/>
          <p:cNvSpPr>
            <a:spLocks noGrp="1"/>
          </p:cNvSpPr>
          <p:nvPr>
            <p:ph type="sldNum" sz="quarter" idx="10"/>
          </p:nvPr>
        </p:nvSpPr>
        <p:spPr/>
        <p:txBody>
          <a:bodyPr/>
          <a:lstStyle/>
          <a:p>
            <a:fld id="{150BA478-331B-4C41-B0D5-A69E59A4437F}" type="slidenum">
              <a:rPr lang="de-DE" smtClean="0"/>
              <a:pPr/>
              <a:t>4</a:t>
            </a:fld>
            <a:endParaRPr lang="de-DE" dirty="0"/>
          </a:p>
        </p:txBody>
      </p:sp>
    </p:spTree>
    <p:extLst>
      <p:ext uri="{BB962C8B-B14F-4D97-AF65-F5344CB8AC3E}">
        <p14:creationId xmlns:p14="http://schemas.microsoft.com/office/powerpoint/2010/main" val="363751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23</a:t>
            </a:fld>
            <a:endParaRPr lang="de-DE" dirty="0"/>
          </a:p>
        </p:txBody>
      </p:sp>
    </p:spTree>
    <p:extLst>
      <p:ext uri="{BB962C8B-B14F-4D97-AF65-F5344CB8AC3E}">
        <p14:creationId xmlns:p14="http://schemas.microsoft.com/office/powerpoint/2010/main" val="3810844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26</a:t>
            </a:fld>
            <a:endParaRPr lang="de-DE" dirty="0"/>
          </a:p>
        </p:txBody>
      </p:sp>
    </p:spTree>
    <p:extLst>
      <p:ext uri="{BB962C8B-B14F-4D97-AF65-F5344CB8AC3E}">
        <p14:creationId xmlns:p14="http://schemas.microsoft.com/office/powerpoint/2010/main" val="584956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Aqui estão alguns exemplos de tecnologias</a:t>
            </a:r>
            <a:r>
              <a:rPr lang="de-DE" baseline="0" dirty="0" smtClean="0"/>
              <a:t> de </a:t>
            </a:r>
            <a:r>
              <a:rPr lang="de-DE" dirty="0" smtClean="0"/>
              <a:t>software e frameworks que são</a:t>
            </a:r>
            <a:r>
              <a:rPr lang="de-DE" baseline="0" dirty="0" smtClean="0"/>
              <a:t> usados em soluções de BigData. Cada um deles possuem um papel diferente no objetivo de permitir a captação, processamento e armazenamento de grande volume de dados.</a:t>
            </a:r>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27</a:t>
            </a:fld>
            <a:endParaRPr lang="de-DE" dirty="0"/>
          </a:p>
        </p:txBody>
      </p:sp>
    </p:spTree>
    <p:extLst>
      <p:ext uri="{BB962C8B-B14F-4D97-AF65-F5344CB8AC3E}">
        <p14:creationId xmlns:p14="http://schemas.microsoft.com/office/powerpoint/2010/main" val="2403199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Aqui mostramos uma pilha de tecnologias Open Source (Apache) baseados no Hadoop</a:t>
            </a:r>
            <a:r>
              <a:rPr lang="de-DE" baseline="0" dirty="0" smtClean="0"/>
              <a:t> para compor uma solução BigData.</a:t>
            </a:r>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28</a:t>
            </a:fld>
            <a:endParaRPr lang="de-DE" dirty="0"/>
          </a:p>
        </p:txBody>
      </p:sp>
    </p:spTree>
    <p:extLst>
      <p:ext uri="{BB962C8B-B14F-4D97-AF65-F5344CB8AC3E}">
        <p14:creationId xmlns:p14="http://schemas.microsoft.com/office/powerpoint/2010/main" val="1188288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Aqui</a:t>
            </a:r>
            <a:r>
              <a:rPr lang="en-US" dirty="0" smtClean="0"/>
              <a:t> um</a:t>
            </a:r>
            <a:r>
              <a:rPr lang="en-US" baseline="0" dirty="0" smtClean="0"/>
              <a:t> </a:t>
            </a:r>
            <a:r>
              <a:rPr lang="en-US" baseline="0" dirty="0" err="1" smtClean="0"/>
              <a:t>exemplo</a:t>
            </a:r>
            <a:r>
              <a:rPr lang="en-US" baseline="0" dirty="0" smtClean="0"/>
              <a:t> de </a:t>
            </a:r>
            <a:r>
              <a:rPr lang="en-US" baseline="0" dirty="0" err="1" smtClean="0"/>
              <a:t>solução</a:t>
            </a:r>
            <a:r>
              <a:rPr lang="en-US" baseline="0" dirty="0" smtClean="0"/>
              <a:t> de </a:t>
            </a:r>
            <a:r>
              <a:rPr lang="en-US" baseline="0" dirty="0" err="1" smtClean="0"/>
              <a:t>BigData</a:t>
            </a:r>
            <a:r>
              <a:rPr lang="en-US" baseline="0" dirty="0" smtClean="0"/>
              <a:t> </a:t>
            </a:r>
            <a:r>
              <a:rPr lang="en-US" baseline="0" dirty="0" err="1" smtClean="0"/>
              <a:t>dividido</a:t>
            </a:r>
            <a:r>
              <a:rPr lang="en-US" baseline="0" dirty="0" smtClean="0"/>
              <a:t> </a:t>
            </a:r>
            <a:r>
              <a:rPr lang="en-US" baseline="0" dirty="0" err="1" smtClean="0"/>
              <a:t>em</a:t>
            </a:r>
            <a:r>
              <a:rPr lang="en-US" baseline="0" dirty="0" smtClean="0"/>
              <a:t> </a:t>
            </a:r>
            <a:r>
              <a:rPr lang="en-US" baseline="0" dirty="0" err="1" smtClean="0"/>
              <a:t>camadas</a:t>
            </a:r>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29</a:t>
            </a:fld>
            <a:endParaRPr lang="de-DE" dirty="0"/>
          </a:p>
        </p:txBody>
      </p:sp>
    </p:spTree>
    <p:extLst>
      <p:ext uri="{BB962C8B-B14F-4D97-AF65-F5344CB8AC3E}">
        <p14:creationId xmlns:p14="http://schemas.microsoft.com/office/powerpoint/2010/main" val="1943277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31</a:t>
            </a:fld>
            <a:endParaRPr lang="de-DE" dirty="0"/>
          </a:p>
        </p:txBody>
      </p:sp>
    </p:spTree>
    <p:extLst>
      <p:ext uri="{BB962C8B-B14F-4D97-AF65-F5344CB8AC3E}">
        <p14:creationId xmlns:p14="http://schemas.microsoft.com/office/powerpoint/2010/main" val="3444079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32</a:t>
            </a:fld>
            <a:endParaRPr lang="de-DE" dirty="0"/>
          </a:p>
        </p:txBody>
      </p:sp>
    </p:spTree>
    <p:extLst>
      <p:ext uri="{BB962C8B-B14F-4D97-AF65-F5344CB8AC3E}">
        <p14:creationId xmlns:p14="http://schemas.microsoft.com/office/powerpoint/2010/main" val="2767996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33</a:t>
            </a:fld>
            <a:endParaRPr lang="de-DE" dirty="0"/>
          </a:p>
        </p:txBody>
      </p:sp>
    </p:spTree>
    <p:extLst>
      <p:ext uri="{BB962C8B-B14F-4D97-AF65-F5344CB8AC3E}">
        <p14:creationId xmlns:p14="http://schemas.microsoft.com/office/powerpoint/2010/main" val="3159563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34</a:t>
            </a:fld>
            <a:endParaRPr lang="de-DE" dirty="0"/>
          </a:p>
        </p:txBody>
      </p:sp>
    </p:spTree>
    <p:extLst>
      <p:ext uri="{BB962C8B-B14F-4D97-AF65-F5344CB8AC3E}">
        <p14:creationId xmlns:p14="http://schemas.microsoft.com/office/powerpoint/2010/main" val="4060135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35</a:t>
            </a:fld>
            <a:endParaRPr lang="de-DE" dirty="0"/>
          </a:p>
        </p:txBody>
      </p:sp>
    </p:spTree>
    <p:extLst>
      <p:ext uri="{BB962C8B-B14F-4D97-AF65-F5344CB8AC3E}">
        <p14:creationId xmlns:p14="http://schemas.microsoft.com/office/powerpoint/2010/main" val="181934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latin typeface="Arial"/>
              </a:rPr>
              <a:t>88% dados não estruturados (novo petroleo)</a:t>
            </a:r>
            <a:endParaRPr lang="pt-BR" dirty="0" smtClean="0"/>
          </a:p>
          <a:p>
            <a:r>
              <a:rPr lang="pt-BR" sz="1200" dirty="0" smtClean="0">
                <a:latin typeface="Arial"/>
              </a:rPr>
              <a:t>- modelos de análise são limitados </a:t>
            </a:r>
            <a:endParaRPr lang="pt-BR" dirty="0" smtClean="0"/>
          </a:p>
          <a:p>
            <a:r>
              <a:rPr lang="pt-BR" sz="1200" dirty="0" smtClean="0">
                <a:latin typeface="Arial"/>
              </a:rPr>
              <a:t>- 2.5 quintilhoes de bytes é gerada por dia para nortear empresas e governos e dobra a cada 2 anos</a:t>
            </a:r>
            <a:endParaRPr lang="pt-BR" dirty="0" smtClean="0"/>
          </a:p>
          <a:p>
            <a:endParaRPr lang="pt-BR" dirty="0" smtClean="0"/>
          </a:p>
          <a:p>
            <a:r>
              <a:rPr lang="pt-BR" sz="1200" dirty="0" smtClean="0">
                <a:latin typeface="Arial"/>
              </a:rPr>
              <a:t>dados = matéria prima dos negócios</a:t>
            </a:r>
            <a:endParaRPr lang="pt-BR" dirty="0" smtClean="0"/>
          </a:p>
          <a:p>
            <a:r>
              <a:rPr lang="pt-BR" sz="1200" dirty="0" smtClean="0">
                <a:latin typeface="Arial"/>
              </a:rPr>
              <a:t>fim do uso de amostragens utilização de todos os dados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5</a:t>
            </a:fld>
            <a:endParaRPr lang="de-DE" dirty="0"/>
          </a:p>
        </p:txBody>
      </p:sp>
    </p:spTree>
    <p:extLst>
      <p:ext uri="{BB962C8B-B14F-4D97-AF65-F5344CB8AC3E}">
        <p14:creationId xmlns:p14="http://schemas.microsoft.com/office/powerpoint/2010/main" val="3028103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36</a:t>
            </a:fld>
            <a:endParaRPr lang="de-DE" dirty="0"/>
          </a:p>
        </p:txBody>
      </p:sp>
    </p:spTree>
    <p:extLst>
      <p:ext uri="{BB962C8B-B14F-4D97-AF65-F5344CB8AC3E}">
        <p14:creationId xmlns:p14="http://schemas.microsoft.com/office/powerpoint/2010/main" val="1079979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37</a:t>
            </a:fld>
            <a:endParaRPr lang="de-DE" dirty="0"/>
          </a:p>
        </p:txBody>
      </p:sp>
    </p:spTree>
    <p:extLst>
      <p:ext uri="{BB962C8B-B14F-4D97-AF65-F5344CB8AC3E}">
        <p14:creationId xmlns:p14="http://schemas.microsoft.com/office/powerpoint/2010/main" val="2918118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38</a:t>
            </a:fld>
            <a:endParaRPr lang="de-DE" dirty="0"/>
          </a:p>
        </p:txBody>
      </p:sp>
    </p:spTree>
    <p:extLst>
      <p:ext uri="{BB962C8B-B14F-4D97-AF65-F5344CB8AC3E}">
        <p14:creationId xmlns:p14="http://schemas.microsoft.com/office/powerpoint/2010/main" val="859491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39</a:t>
            </a:fld>
            <a:endParaRPr lang="de-DE" dirty="0"/>
          </a:p>
        </p:txBody>
      </p:sp>
    </p:spTree>
    <p:extLst>
      <p:ext uri="{BB962C8B-B14F-4D97-AF65-F5344CB8AC3E}">
        <p14:creationId xmlns:p14="http://schemas.microsoft.com/office/powerpoint/2010/main" val="3150684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40</a:t>
            </a:fld>
            <a:endParaRPr lang="de-DE" dirty="0"/>
          </a:p>
        </p:txBody>
      </p:sp>
    </p:spTree>
    <p:extLst>
      <p:ext uri="{BB962C8B-B14F-4D97-AF65-F5344CB8AC3E}">
        <p14:creationId xmlns:p14="http://schemas.microsoft.com/office/powerpoint/2010/main" val="162839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dirty="0" smtClean="0">
                <a:latin typeface="Arial"/>
              </a:rPr>
              <a:t>4 v's (IBM)</a:t>
            </a:r>
            <a:endParaRPr lang="pt-BR" dirty="0" smtClean="0"/>
          </a:p>
          <a:p>
            <a:r>
              <a:rPr lang="pt-BR" sz="1200" dirty="0" smtClean="0">
                <a:latin typeface="Arial"/>
              </a:rPr>
              <a:t>Volume - quantidade de dados nunca antes vista </a:t>
            </a:r>
            <a:endParaRPr lang="pt-BR" dirty="0" smtClean="0"/>
          </a:p>
          <a:p>
            <a:endParaRPr lang="pt-BR" dirty="0" smtClean="0"/>
          </a:p>
          <a:p>
            <a:r>
              <a:rPr lang="pt-BR" sz="1200" dirty="0" smtClean="0">
                <a:latin typeface="Arial"/>
              </a:rPr>
              <a:t>Variedade - 150 exabytes tratamentos de casos de doenças </a:t>
            </a:r>
            <a:endParaRPr lang="pt-BR" dirty="0" smtClean="0"/>
          </a:p>
          <a:p>
            <a:r>
              <a:rPr lang="pt-BR" sz="1200" dirty="0" smtClean="0">
                <a:latin typeface="Arial"/>
              </a:rPr>
              <a:t>fotos facebook 30 bilhoes de imagens</a:t>
            </a:r>
            <a:endParaRPr lang="pt-BR" dirty="0" smtClean="0"/>
          </a:p>
          <a:p>
            <a:r>
              <a:rPr lang="pt-BR" sz="1200" dirty="0" smtClean="0">
                <a:latin typeface="Arial"/>
              </a:rPr>
              <a:t>videos youtube - 4 bilhoes de horas por mês</a:t>
            </a:r>
            <a:endParaRPr lang="pt-BR" dirty="0" smtClean="0"/>
          </a:p>
          <a:p>
            <a:endParaRPr lang="pt-BR" dirty="0" smtClean="0"/>
          </a:p>
          <a:p>
            <a:endParaRPr lang="pt-BR" dirty="0" smtClean="0"/>
          </a:p>
          <a:p>
            <a:r>
              <a:rPr lang="pt-BR" sz="1200" dirty="0" smtClean="0">
                <a:latin typeface="Arial"/>
              </a:rPr>
              <a:t>Velocidade - 1 terabyte sessão da bolsa americana</a:t>
            </a:r>
            <a:endParaRPr lang="pt-BR" dirty="0" smtClean="0"/>
          </a:p>
          <a:p>
            <a:r>
              <a:rPr lang="pt-BR" sz="1200" dirty="0" smtClean="0">
                <a:latin typeface="Arial"/>
              </a:rPr>
              <a:t>	     100 sensores nos carros modernos monitorando todas as funções</a:t>
            </a:r>
            <a:endParaRPr lang="pt-BR" dirty="0" smtClean="0"/>
          </a:p>
          <a:p>
            <a:r>
              <a:rPr lang="pt-BR" sz="1200" dirty="0" smtClean="0">
                <a:latin typeface="Arial"/>
              </a:rPr>
              <a:t>	     18.9 bilhoes de conexoes de redes </a:t>
            </a:r>
            <a:endParaRPr lang="pt-BR" dirty="0" smtClean="0"/>
          </a:p>
          <a:p>
            <a:endParaRPr lang="pt-BR" dirty="0" smtClean="0"/>
          </a:p>
          <a:p>
            <a:r>
              <a:rPr lang="pt-BR" sz="1200" dirty="0" smtClean="0">
                <a:latin typeface="Arial"/>
              </a:rPr>
              <a:t>Veracidade - 1 em cada 3 gestores tem problemas com a veracidade</a:t>
            </a:r>
            <a:endParaRPr lang="pt-BR" dirty="0" smtClean="0"/>
          </a:p>
          <a:p>
            <a:r>
              <a:rPr lang="pt-BR" sz="1200" dirty="0" smtClean="0">
                <a:latin typeface="Arial"/>
              </a:rPr>
              <a:t>	3.1 trilhoes de dolares são disperdiçados.</a:t>
            </a:r>
            <a:endParaRPr lang="pt-BR" dirty="0" smtClean="0"/>
          </a:p>
          <a:p>
            <a:endParaRPr lang="pt-BR" dirty="0" smtClean="0"/>
          </a:p>
          <a:p>
            <a:r>
              <a:rPr lang="pt-BR" sz="1200" dirty="0" smtClean="0">
                <a:latin typeface="Arial"/>
              </a:rPr>
              <a:t>Importância em percentual de cada um </a:t>
            </a:r>
            <a:endParaRPr lang="pt-BR" dirty="0" smtClean="0"/>
          </a:p>
          <a:p>
            <a:r>
              <a:rPr lang="pt-BR" sz="1200" dirty="0" smtClean="0">
                <a:latin typeface="Arial"/>
              </a:rPr>
              <a:t>variedade é 69% </a:t>
            </a:r>
            <a:endParaRPr lang="pt-BR" dirty="0" smtClean="0"/>
          </a:p>
          <a:p>
            <a:r>
              <a:rPr lang="pt-BR" sz="1200" dirty="0" smtClean="0">
                <a:latin typeface="Arial"/>
              </a:rPr>
              <a:t>volume 25%</a:t>
            </a:r>
            <a:endParaRPr lang="pt-BR" dirty="0" smtClean="0"/>
          </a:p>
          <a:p>
            <a:r>
              <a:rPr lang="pt-BR" sz="1200" dirty="0" smtClean="0">
                <a:latin typeface="Arial"/>
              </a:rPr>
              <a:t>velocidade 6%</a:t>
            </a:r>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6</a:t>
            </a:fld>
            <a:endParaRPr lang="de-DE" dirty="0"/>
          </a:p>
        </p:txBody>
      </p:sp>
    </p:spTree>
    <p:extLst>
      <p:ext uri="{BB962C8B-B14F-4D97-AF65-F5344CB8AC3E}">
        <p14:creationId xmlns:p14="http://schemas.microsoft.com/office/powerpoint/2010/main" val="273628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dirty="0" smtClean="0">
                <a:latin typeface="Arial"/>
              </a:rPr>
              <a:t>internet das coisas - &gt; </a:t>
            </a:r>
            <a:endParaRPr lang="pt-BR" dirty="0" smtClean="0"/>
          </a:p>
          <a:p>
            <a:r>
              <a:rPr lang="pt-BR" sz="1200" dirty="0" smtClean="0">
                <a:latin typeface="Arial"/>
              </a:rPr>
              <a:t>4 bilions pessoas conectadas</a:t>
            </a:r>
            <a:endParaRPr lang="pt-BR" dirty="0" smtClean="0"/>
          </a:p>
          <a:p>
            <a:r>
              <a:rPr lang="pt-BR" sz="1200" dirty="0" smtClean="0">
                <a:latin typeface="Arial"/>
              </a:rPr>
              <a:t>25 milhoes de apps</a:t>
            </a:r>
            <a:endParaRPr lang="pt-BR" dirty="0" smtClean="0"/>
          </a:p>
          <a:p>
            <a:r>
              <a:rPr lang="pt-BR" sz="1200" dirty="0" smtClean="0">
                <a:latin typeface="Arial"/>
              </a:rPr>
              <a:t>25 bilhoes de systemas embarcados (ex automoveis geladeiras, tvs etc) </a:t>
            </a:r>
            <a:endParaRPr lang="pt-BR" dirty="0" smtClean="0"/>
          </a:p>
          <a:p>
            <a:r>
              <a:rPr lang="pt-BR" sz="1200" dirty="0" smtClean="0">
                <a:latin typeface="Arial"/>
              </a:rPr>
              <a:t>50 trilhoes de gigabytes de dados</a:t>
            </a:r>
            <a:endParaRPr lang="pt-BR" dirty="0" smtClean="0"/>
          </a:p>
          <a:p>
            <a:r>
              <a:rPr lang="pt-BR" sz="1200" dirty="0" smtClean="0">
                <a:latin typeface="Arial"/>
              </a:rPr>
              <a:t>fonte (IDC)</a:t>
            </a:r>
            <a:endParaRPr lang="pt-BR" dirty="0" smtClean="0"/>
          </a:p>
          <a:p>
            <a:endParaRPr lang="pt-BR" dirty="0" smtClean="0"/>
          </a:p>
          <a:p>
            <a:endParaRPr lang="de-DE" dirty="0"/>
          </a:p>
        </p:txBody>
      </p:sp>
      <p:sp>
        <p:nvSpPr>
          <p:cNvPr id="4" name="Foliennummernplatzhalter 3"/>
          <p:cNvSpPr>
            <a:spLocks noGrp="1"/>
          </p:cNvSpPr>
          <p:nvPr>
            <p:ph type="sldNum" sz="quarter" idx="10"/>
          </p:nvPr>
        </p:nvSpPr>
        <p:spPr/>
        <p:txBody>
          <a:bodyPr/>
          <a:lstStyle/>
          <a:p>
            <a:fld id="{150BA478-331B-4C41-B0D5-A69E59A4437F}" type="slidenum">
              <a:rPr lang="de-DE" smtClean="0"/>
              <a:pPr/>
              <a:t>7</a:t>
            </a:fld>
            <a:endParaRPr lang="de-DE" dirty="0"/>
          </a:p>
        </p:txBody>
      </p:sp>
    </p:spTree>
    <p:extLst>
      <p:ext uri="{BB962C8B-B14F-4D97-AF65-F5344CB8AC3E}">
        <p14:creationId xmlns:p14="http://schemas.microsoft.com/office/powerpoint/2010/main" val="272326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dirty="0" smtClean="0">
                <a:latin typeface="Arial"/>
              </a:rPr>
              <a:t>Volume - quantidade de dados nunca antes vista</a:t>
            </a:r>
            <a:endParaRPr lang="pt-BR" dirty="0" smtClean="0"/>
          </a:p>
          <a:p>
            <a:r>
              <a:rPr lang="pt-BR" smtClean="0"/>
              <a:t>Volcker – 95TB de dados armazenados, 43M</a:t>
            </a:r>
            <a:r>
              <a:rPr lang="pt-BR" baseline="0" smtClean="0"/>
              <a:t> trades utilizadas diariamente para o cálculo de apenas uma métrica.</a:t>
            </a:r>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8</a:t>
            </a:fld>
            <a:endParaRPr lang="de-DE" dirty="0"/>
          </a:p>
        </p:txBody>
      </p:sp>
    </p:spTree>
    <p:extLst>
      <p:ext uri="{BB962C8B-B14F-4D97-AF65-F5344CB8AC3E}">
        <p14:creationId xmlns:p14="http://schemas.microsoft.com/office/powerpoint/2010/main" val="368634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latin typeface="Arial"/>
              </a:rPr>
              <a:t> 1 terabyte sessão da bolsa americana</a:t>
            </a:r>
            <a:endParaRPr lang="pt-BR" dirty="0" smtClean="0"/>
          </a:p>
          <a:p>
            <a:r>
              <a:rPr lang="pt-BR" sz="1200" dirty="0" smtClean="0">
                <a:latin typeface="Arial"/>
              </a:rPr>
              <a:t>	     100 sensores nos carros modernos monitorando todas as funções</a:t>
            </a:r>
            <a:endParaRPr lang="pt-BR" dirty="0" smtClean="0"/>
          </a:p>
          <a:p>
            <a:r>
              <a:rPr lang="pt-BR" sz="1200" dirty="0" smtClean="0">
                <a:latin typeface="Arial"/>
              </a:rPr>
              <a:t>	     18.9 bilhoes de conexoes de redes</a:t>
            </a:r>
            <a:endParaRPr lang="pt-BR" dirty="0" smtClean="0"/>
          </a:p>
          <a:p>
            <a:endParaRPr lang="pt-BR" dirty="0" smtClean="0"/>
          </a:p>
          <a:p>
            <a:r>
              <a:rPr lang="pt-BR" sz="1200" dirty="0" smtClean="0">
                <a:latin typeface="Arial"/>
              </a:rPr>
              <a:t>alguns dados com tempo de vida curto e se não utilizados perdem o valor</a:t>
            </a:r>
            <a:endParaRPr lang="pt-BR" dirty="0" smtClean="0"/>
          </a:p>
          <a:p>
            <a:r>
              <a:rPr lang="pt-BR" sz="1200" dirty="0" smtClean="0">
                <a:latin typeface="Arial"/>
              </a:rPr>
              <a:t>Exemplo sensores telemetria</a:t>
            </a:r>
            <a:endParaRPr lang="pt-BR" dirty="0" smtClean="0"/>
          </a:p>
          <a:p>
            <a:endParaRPr lang="pt-BR" dirty="0" smtClean="0"/>
          </a:p>
          <a:p>
            <a:r>
              <a:rPr lang="pt-BR" sz="1200" dirty="0" smtClean="0">
                <a:latin typeface="Arial"/>
              </a:rPr>
              <a:t>investigar eventos de trade a fim de identificar </a:t>
            </a:r>
            <a:r>
              <a:rPr lang="pt-BR" sz="1200" smtClean="0">
                <a:latin typeface="Arial"/>
              </a:rPr>
              <a:t>fraudes </a:t>
            </a:r>
          </a:p>
          <a:p>
            <a:endParaRPr lang="pt-BR" sz="1200" smtClean="0">
              <a:latin typeface="Arial"/>
            </a:endParaRPr>
          </a:p>
          <a:p>
            <a:r>
              <a:rPr lang="pt-BR" sz="1200" smtClean="0">
                <a:latin typeface="Arial"/>
              </a:rPr>
              <a:t>Volcker – 38 sistemas enviando</a:t>
            </a:r>
            <a:r>
              <a:rPr lang="pt-BR" sz="1200" baseline="0" smtClean="0">
                <a:latin typeface="Arial"/>
              </a:rPr>
              <a:t> informações diárias de trades a serem processadas antes do fim do dia (ou são apagadas).</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9</a:t>
            </a:fld>
            <a:endParaRPr lang="de-DE" dirty="0"/>
          </a:p>
        </p:txBody>
      </p:sp>
    </p:spTree>
    <p:extLst>
      <p:ext uri="{BB962C8B-B14F-4D97-AF65-F5344CB8AC3E}">
        <p14:creationId xmlns:p14="http://schemas.microsoft.com/office/powerpoint/2010/main" val="334592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latin typeface="Arial"/>
              </a:rPr>
              <a:t>150 exabytes tratamentos de casos de doenças </a:t>
            </a:r>
            <a:endParaRPr lang="pt-BR" dirty="0" smtClean="0"/>
          </a:p>
          <a:p>
            <a:r>
              <a:rPr lang="pt-BR" sz="1200" dirty="0" smtClean="0">
                <a:latin typeface="Arial"/>
              </a:rPr>
              <a:t>fotos facebook 30 bilhoes de imagens</a:t>
            </a:r>
            <a:endParaRPr lang="pt-BR" dirty="0" smtClean="0"/>
          </a:p>
          <a:p>
            <a:r>
              <a:rPr lang="pt-BR" sz="1200" dirty="0" smtClean="0">
                <a:latin typeface="Arial"/>
              </a:rPr>
              <a:t>videos youtube - 4 bilhoes de horas por mês</a:t>
            </a:r>
            <a:endParaRPr lang="pt-BR" dirty="0" smtClean="0"/>
          </a:p>
          <a:p>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10</a:t>
            </a:fld>
            <a:endParaRPr lang="de-DE" dirty="0"/>
          </a:p>
        </p:txBody>
      </p:sp>
    </p:spTree>
    <p:extLst>
      <p:ext uri="{BB962C8B-B14F-4D97-AF65-F5344CB8AC3E}">
        <p14:creationId xmlns:p14="http://schemas.microsoft.com/office/powerpoint/2010/main" val="319635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smtClean="0">
                <a:latin typeface="Arial"/>
              </a:rPr>
              <a:t>1 em cada 3 gestores tem problemas com a veracidade</a:t>
            </a:r>
            <a:endParaRPr lang="pt-BR" dirty="0" smtClean="0"/>
          </a:p>
          <a:p>
            <a:r>
              <a:rPr lang="pt-BR" sz="1200" dirty="0" smtClean="0">
                <a:latin typeface="Arial"/>
              </a:rPr>
              <a:t>	3.1 trilhoes de dolares são disperdiçados.</a:t>
            </a:r>
            <a:endParaRPr lang="pt-BR" dirty="0" smtClean="0"/>
          </a:p>
          <a:p>
            <a:endParaRPr lang="pt-BR"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11</a:t>
            </a:fld>
            <a:endParaRPr lang="de-DE" dirty="0"/>
          </a:p>
        </p:txBody>
      </p:sp>
    </p:spTree>
    <p:extLst>
      <p:ext uri="{BB962C8B-B14F-4D97-AF65-F5344CB8AC3E}">
        <p14:creationId xmlns:p14="http://schemas.microsoft.com/office/powerpoint/2010/main" val="3884762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1"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Optional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2" name="Title 1"/>
          <p:cNvSpPr>
            <a:spLocks noGrp="1"/>
          </p:cNvSpPr>
          <p:nvPr>
            <p:ph type="ctrTitle" hasCustomPrompt="1"/>
          </p:nvPr>
        </p:nvSpPr>
        <p:spPr bwMode="gray">
          <a:xfrm>
            <a:off x="942975" y="1941508"/>
            <a:ext cx="5265737" cy="1205458"/>
          </a:xfrm>
        </p:spPr>
        <p:txBody>
          <a:bodyPr anchor="t"/>
          <a:lstStyle>
            <a:lvl1pPr algn="l">
              <a:lnSpc>
                <a:spcPts val="4700"/>
              </a:lnSpc>
              <a:defRPr sz="4500">
                <a:solidFill>
                  <a:schemeClr val="bg1"/>
                </a:solidFill>
              </a:defRPr>
            </a:lvl1pPr>
          </a:lstStyle>
          <a:p>
            <a:r>
              <a:rPr lang="en-GB" noProof="0" dirty="0" smtClean="0"/>
              <a:t>Title</a:t>
            </a:r>
            <a:br>
              <a:rPr lang="en-GB" noProof="0" dirty="0" smtClean="0"/>
            </a:br>
            <a:r>
              <a:rPr lang="en-GB" noProof="0" dirty="0" smtClean="0"/>
              <a:t>two-line</a:t>
            </a:r>
            <a:endParaRPr lang="en-GB" noProof="0" dirty="0"/>
          </a:p>
        </p:txBody>
      </p:sp>
      <p:sp>
        <p:nvSpPr>
          <p:cNvPr id="3" name="Subtitle 2"/>
          <p:cNvSpPr>
            <a:spLocks noGrp="1"/>
          </p:cNvSpPr>
          <p:nvPr>
            <p:ph type="subTitle" idx="1" hasCustomPrompt="1"/>
          </p:nvPr>
        </p:nvSpPr>
        <p:spPr bwMode="gray">
          <a:xfrm>
            <a:off x="976312" y="4348162"/>
            <a:ext cx="5232400" cy="338554"/>
          </a:xfrm>
        </p:spPr>
        <p:txBody>
          <a:bodyPr wrap="square" anchor="b">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smtClean="0"/>
              <a:t>Name</a:t>
            </a:r>
          </a:p>
          <a:p>
            <a:r>
              <a:rPr lang="de-DE" dirty="0" smtClean="0"/>
              <a:t>Date</a:t>
            </a:r>
            <a:endParaRPr lang="en-US" dirty="0"/>
          </a:p>
        </p:txBody>
      </p:sp>
      <p:pic>
        <p:nvPicPr>
          <p:cNvPr id="9"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3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7724458"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Agenda</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a:xfrm>
            <a:off x="973931" y="1905430"/>
            <a:ext cx="7710488" cy="2797200"/>
          </a:xfrm>
        </p:spPr>
        <p:txBody>
          <a:bodyPr/>
          <a:lstStyle>
            <a:lvl1pPr marL="342900" indent="-342900">
              <a:buClrTx/>
              <a:buFont typeface="+mj-lt"/>
              <a:buAutoNum type="arabicPeriod"/>
              <a:defRPr sz="2600" b="0" baseline="0">
                <a:solidFill>
                  <a:schemeClr val="bg1"/>
                </a:solidFill>
              </a:defRPr>
            </a:lvl1pPr>
            <a:lvl2pPr marL="407988" indent="-228600">
              <a:buClrTx/>
              <a:buFont typeface="+mj-lt"/>
              <a:buAutoNum type="arabicPeriod"/>
              <a:defRPr sz="1800" b="0">
                <a:solidFill>
                  <a:schemeClr val="bg1"/>
                </a:solidFill>
              </a:defRPr>
            </a:lvl2pPr>
            <a:lvl3pPr marL="588963" indent="-228600">
              <a:buClrTx/>
              <a:buFont typeface="+mj-lt"/>
              <a:buAutoNum type="arabicPeriod"/>
              <a:defRPr sz="1400" b="0">
                <a:solidFill>
                  <a:schemeClr val="bg1"/>
                </a:solidFill>
              </a:defRPr>
            </a:lvl3pPr>
            <a:lvl4pPr marL="766762" indent="-228600">
              <a:buClrTx/>
              <a:buFont typeface="+mj-lt"/>
              <a:buAutoNum type="arabicPeriod"/>
              <a:defRPr b="0" baseline="0">
                <a:solidFill>
                  <a:schemeClr val="bg1"/>
                </a:solidFill>
              </a:defRPr>
            </a:lvl4pPr>
            <a:lvl5pPr marL="946150" indent="-228600">
              <a:buClrTx/>
              <a:buFont typeface="+mj-lt"/>
              <a:buAutoNum type="arabicPeriod"/>
              <a:defRPr b="0">
                <a:solidFill>
                  <a:schemeClr val="bg1"/>
                </a:solidFill>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28385"/>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Insert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bwMode="gray">
          <a:xfrm>
            <a:off x="942975" y="1941508"/>
            <a:ext cx="5265737" cy="1231106"/>
          </a:xfrm>
        </p:spPr>
        <p:txBody>
          <a:bodyPr wrap="square" lIns="0" tIns="0" rIns="0" bIns="0">
            <a:spAutoFit/>
          </a:bodyPr>
          <a:lstStyle>
            <a:lvl1pPr marL="0" indent="0">
              <a:spcBef>
                <a:spcPts val="0"/>
              </a:spcBef>
              <a:buFontTx/>
              <a:buNone/>
              <a:defRPr sz="400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Edit text master format here</a:t>
            </a:r>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3218"/>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49264"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62648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a:xfrm>
            <a:off x="4428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32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337184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2 columns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6" name="Bildplatzhalter 5"/>
          <p:cNvSpPr>
            <a:spLocks noGrp="1"/>
          </p:cNvSpPr>
          <p:nvPr>
            <p:ph type="pic" sz="quarter" idx="15" hasCustomPrompt="1"/>
          </p:nvPr>
        </p:nvSpPr>
        <p:spPr bwMode="gray">
          <a:xfrm>
            <a:off x="453231" y="1119187"/>
            <a:ext cx="4038600" cy="3362325"/>
          </a:xfrm>
          <a:solidFill>
            <a:schemeClr val="tx2"/>
          </a:solidFill>
          <a:ln>
            <a:noFill/>
          </a:ln>
        </p:spPr>
        <p:txBody>
          <a:bodyPr/>
          <a:lstStyle>
            <a:lvl1pPr marL="0" indent="0" algn="ctr">
              <a:buNone/>
              <a:defRPr>
                <a:solidFill>
                  <a:schemeClr val="accent5"/>
                </a:solidFill>
              </a:defRPr>
            </a:lvl1pPr>
          </a:lstStyle>
          <a:p>
            <a:r>
              <a:rPr lang="en-GB" noProof="0" dirty="0" smtClean="0"/>
              <a:t>Click to insert image</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4709" y="1119187"/>
            <a:ext cx="4038600" cy="3362325"/>
          </a:xfrm>
        </p:spPr>
        <p:txBody>
          <a:bodyPr/>
          <a:lstStyle>
            <a:lvl1pPr>
              <a:defRPr/>
            </a:lvl1pPr>
            <a:lvl2pPr>
              <a:defRPr/>
            </a:lvl2pPr>
            <a:lvl3pPr>
              <a:defRPr/>
            </a:lvl3pPr>
            <a:lvl4pPr>
              <a:defRPr/>
            </a:lvl4pPr>
            <a:lvl5pPr>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420839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7" name="Titel 6"/>
          <p:cNvSpPr>
            <a:spLocks noGrp="1"/>
          </p:cNvSpPr>
          <p:nvPr>
            <p:ph type="title" hasCustomPrompt="1"/>
          </p:nvPr>
        </p:nvSpPr>
        <p:spPr bwMode="gray"/>
        <p:txBody>
          <a:bodyPr/>
          <a:lstStyle/>
          <a:p>
            <a:r>
              <a:rPr lang="en-GB" noProof="0" dirty="0" smtClean="0"/>
              <a:t>Action Title</a:t>
            </a:r>
            <a:endParaRPr lang="en-GB" noProof="0" dirty="0"/>
          </a:p>
        </p:txBody>
      </p:sp>
      <p:sp>
        <p:nvSpPr>
          <p:cNvPr id="8"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09709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766779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4" name="think-cell Folie" r:id="rId4" imgW="305" imgH="303" progId="TCLayout.ActiveDocument.1">
                  <p:embed/>
                </p:oleObj>
              </mc:Choice>
              <mc:Fallback>
                <p:oleObj name="think-cell Folie" r:id="rId4" imgW="305" imgH="30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Grafik 6"/>
          <p:cNvPicPr>
            <a:picLocks noChangeAspect="1"/>
          </p:cNvPicPr>
          <p:nvPr userDrawn="1"/>
        </p:nvPicPr>
        <p:blipFill rotWithShape="1">
          <a:blip r:embed="rId6">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pic>
        <p:nvPicPr>
          <p:cNvPr id="8" name="Grafik 7"/>
          <p:cNvPicPr>
            <a:picLocks noChangeAspect="1"/>
          </p:cNvPicPr>
          <p:nvPr userDrawn="1"/>
        </p:nvPicPr>
        <p:blipFill>
          <a:blip r:embed="rId7"/>
          <a:stretch>
            <a:fillRect/>
          </a:stretch>
        </p:blipFill>
        <p:spPr bwMode="gray">
          <a:xfrm>
            <a:off x="7267291" y="269793"/>
            <a:ext cx="1433479" cy="261226"/>
          </a:xfrm>
          <a:prstGeom prst="rect">
            <a:avLst/>
          </a:prstGeom>
        </p:spPr>
      </p:pic>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9" name="Textfeld 8"/>
          <p:cNvSpPr txBox="1"/>
          <p:nvPr userDrawn="1"/>
        </p:nvSpPr>
        <p:spPr bwMode="gray">
          <a:xfrm>
            <a:off x="942975" y="1521619"/>
            <a:ext cx="2885405" cy="692497"/>
          </a:xfrm>
          <a:prstGeom prst="rect">
            <a:avLst/>
          </a:prstGeom>
          <a:noFill/>
        </p:spPr>
        <p:txBody>
          <a:bodyPr wrap="none" lIns="0" tIns="0" rIns="0" bIns="0" rtlCol="0">
            <a:spAutoFit/>
          </a:bodyPr>
          <a:lstStyle/>
          <a:p>
            <a:pPr defTabSz="685800"/>
            <a:r>
              <a:rPr lang="en-GB" sz="4500" b="1" noProof="0" dirty="0" smtClean="0">
                <a:solidFill>
                  <a:prstClr val="white"/>
                </a:solidFill>
              </a:rPr>
              <a:t>Thank you</a:t>
            </a:r>
            <a:endParaRPr lang="en-GB" sz="4500" b="1" noProof="0" dirty="0">
              <a:solidFill>
                <a:prstClr val="white"/>
              </a:solidFill>
            </a:endParaRPr>
          </a:p>
        </p:txBody>
      </p:sp>
      <p:sp>
        <p:nvSpPr>
          <p:cNvPr id="3" name="Subtitle 2"/>
          <p:cNvSpPr>
            <a:spLocks noGrp="1"/>
          </p:cNvSpPr>
          <p:nvPr>
            <p:ph type="subTitle" idx="1" hasCustomPrompt="1"/>
          </p:nvPr>
        </p:nvSpPr>
        <p:spPr bwMode="gray">
          <a:xfrm>
            <a:off x="976312" y="2867532"/>
            <a:ext cx="7724458" cy="169277"/>
          </a:xfrm>
        </p:spPr>
        <p:txBody>
          <a:bodyPr wrap="square">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dirty="0" smtClean="0"/>
              <a:t>Text</a:t>
            </a:r>
          </a:p>
        </p:txBody>
      </p:sp>
    </p:spTree>
    <p:extLst>
      <p:ext uri="{BB962C8B-B14F-4D97-AF65-F5344CB8AC3E}">
        <p14:creationId xmlns:p14="http://schemas.microsoft.com/office/powerpoint/2010/main" val="206054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37" name="Picture 13" descr="\\psf\Host\Volumes\Bildarchiv\2_Logos\0_GFT_Group_Logos_Pack\02_Screen\01_Vector\GFT\illustrator_6\GFT_Logo_RGB.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kt 6" hidden="1"/>
          <p:cNvGraphicFramePr>
            <a:graphicFrameLocks noChangeAspect="1"/>
          </p:cNvGraphicFramePr>
          <p:nvPr>
            <p:custDataLst>
              <p:tags r:id="rId11"/>
            </p:custDataLst>
            <p:extLst>
              <p:ext uri="{D42A27DB-BD31-4B8C-83A1-F6EECF244321}">
                <p14:modId xmlns:p14="http://schemas.microsoft.com/office/powerpoint/2010/main" val="2610759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4" name="think-cell Folie" r:id="rId13" imgW="305" imgH="303" progId="TCLayout.ActiveDocument.1">
                  <p:embed/>
                </p:oleObj>
              </mc:Choice>
              <mc:Fallback>
                <p:oleObj name="think-cell Folie" r:id="rId13" imgW="305" imgH="303"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bwMode="gray">
          <a:xfrm>
            <a:off x="443707" y="1119187"/>
            <a:ext cx="8243888" cy="3362325"/>
          </a:xfrm>
          <a:prstGeom prst="rect">
            <a:avLst/>
          </a:prstGeom>
        </p:spPr>
        <p:txBody>
          <a:bodyPr vert="horz" lIns="0" tIns="0" rIns="0" bIns="0" rtlCol="0">
            <a:normAutofit/>
          </a:bodyPr>
          <a:lstStyle/>
          <a:p>
            <a:pPr lvl="0"/>
            <a:r>
              <a:rPr lang="de-DE" noProof="0" dirty="0" smtClean="0"/>
              <a:t>Edit </a:t>
            </a:r>
            <a:r>
              <a:rPr lang="de-DE" noProof="0" dirty="0" err="1" smtClean="0"/>
              <a:t>text</a:t>
            </a:r>
            <a:r>
              <a:rPr lang="de-DE" noProof="0" dirty="0" smtClean="0"/>
              <a:t> </a:t>
            </a:r>
            <a:r>
              <a:rPr lang="de-DE" noProof="0" dirty="0" err="1" smtClean="0"/>
              <a:t>master</a:t>
            </a:r>
            <a:r>
              <a:rPr lang="de-DE" noProof="0" dirty="0" smtClean="0"/>
              <a:t> </a:t>
            </a:r>
            <a:r>
              <a:rPr lang="de-DE" noProof="0" dirty="0" err="1" smtClean="0"/>
              <a:t>format</a:t>
            </a:r>
            <a:endParaRPr lang="de-DE" noProof="0" dirty="0" smtClean="0"/>
          </a:p>
          <a:p>
            <a:pPr lvl="1"/>
            <a:r>
              <a:rPr lang="de-DE" noProof="0" dirty="0" smtClean="0"/>
              <a:t>2nd </a:t>
            </a:r>
            <a:r>
              <a:rPr lang="de-DE" noProof="0" dirty="0" err="1" smtClean="0"/>
              <a:t>level</a:t>
            </a:r>
            <a:endParaRPr lang="de-DE" noProof="0" dirty="0" smtClean="0"/>
          </a:p>
          <a:p>
            <a:pPr lvl="2"/>
            <a:r>
              <a:rPr lang="de-DE" noProof="0" dirty="0" smtClean="0"/>
              <a:t>3rd </a:t>
            </a:r>
            <a:r>
              <a:rPr lang="de-DE" noProof="0" dirty="0" err="1" smtClean="0"/>
              <a:t>level</a:t>
            </a:r>
            <a:endParaRPr lang="de-DE" noProof="0" dirty="0" smtClean="0"/>
          </a:p>
          <a:p>
            <a:pPr lvl="3"/>
            <a:r>
              <a:rPr lang="de-DE" noProof="0" dirty="0" smtClean="0"/>
              <a:t>4th </a:t>
            </a:r>
            <a:r>
              <a:rPr lang="de-DE" noProof="0" dirty="0" err="1" smtClean="0"/>
              <a:t>level</a:t>
            </a:r>
            <a:endParaRPr lang="de-DE" noProof="0" dirty="0" smtClean="0"/>
          </a:p>
          <a:p>
            <a:pPr lvl="4"/>
            <a:r>
              <a:rPr lang="de-DE" noProof="0" dirty="0" smtClean="0"/>
              <a:t>5th </a:t>
            </a:r>
            <a:r>
              <a:rPr lang="de-DE" noProof="0" dirty="0" err="1" smtClean="0"/>
              <a:t>level</a:t>
            </a:r>
            <a:endParaRPr lang="en-GB" noProof="0" dirty="0"/>
          </a:p>
        </p:txBody>
      </p:sp>
      <p:cxnSp>
        <p:nvCxnSpPr>
          <p:cNvPr id="18" name="Gerader Verbinder 17"/>
          <p:cNvCxnSpPr/>
          <p:nvPr/>
        </p:nvCxnSpPr>
        <p:spPr bwMode="gray">
          <a:xfrm>
            <a:off x="450850" y="791141"/>
            <a:ext cx="824388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gray">
          <a:xfrm>
            <a:off x="-26670" y="4799647"/>
            <a:ext cx="919734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gray">
          <a:xfrm>
            <a:off x="444503" y="347341"/>
            <a:ext cx="6692104" cy="221599"/>
          </a:xfrm>
          <a:prstGeom prst="rect">
            <a:avLst/>
          </a:prstGeom>
        </p:spPr>
        <p:txBody>
          <a:bodyPr vert="horz" wrap="square" lIns="0" tIns="0" rIns="0" bIns="0" rtlCol="0" anchor="t">
            <a:spAutoFit/>
          </a:bodyPr>
          <a:lstStyle/>
          <a:p>
            <a:r>
              <a:rPr lang="en-GB" noProof="0" dirty="0" smtClean="0"/>
              <a:t>Action Title</a:t>
            </a:r>
            <a:endParaRPr lang="en-GB" noProof="0" dirty="0"/>
          </a:p>
        </p:txBody>
      </p:sp>
      <p:sp>
        <p:nvSpPr>
          <p:cNvPr id="25" name="Textfeld 24"/>
          <p:cNvSpPr txBox="1"/>
          <p:nvPr/>
        </p:nvSpPr>
        <p:spPr bwMode="gray">
          <a:xfrm>
            <a:off x="451646" y="4922468"/>
            <a:ext cx="520976" cy="123111"/>
          </a:xfrm>
          <a:prstGeom prst="rect">
            <a:avLst/>
          </a:prstGeom>
          <a:noFill/>
        </p:spPr>
        <p:txBody>
          <a:bodyPr wrap="none" lIns="0" tIns="0" rIns="0" bIns="0" rtlCol="0" anchor="ctr">
            <a:spAutoFit/>
          </a:bodyPr>
          <a:lstStyle/>
          <a:p>
            <a:pPr defTabSz="685800"/>
            <a:r>
              <a:rPr lang="de-DE" sz="800" dirty="0" smtClean="0">
                <a:solidFill>
                  <a:srgbClr val="C8C8C8"/>
                </a:solidFill>
              </a:rPr>
              <a:t>GFT Group</a:t>
            </a:r>
            <a:endParaRPr lang="de-DE" sz="800" dirty="0">
              <a:solidFill>
                <a:srgbClr val="C8C8C8"/>
              </a:solidFill>
            </a:endParaRPr>
          </a:p>
        </p:txBody>
      </p:sp>
      <p:sp>
        <p:nvSpPr>
          <p:cNvPr id="26" name="Textfeld 25"/>
          <p:cNvSpPr txBox="1"/>
          <p:nvPr/>
        </p:nvSpPr>
        <p:spPr bwMode="gray">
          <a:xfrm>
            <a:off x="7846708" y="4922468"/>
            <a:ext cx="519373" cy="123111"/>
          </a:xfrm>
          <a:prstGeom prst="rect">
            <a:avLst/>
          </a:prstGeom>
          <a:noFill/>
        </p:spPr>
        <p:txBody>
          <a:bodyPr wrap="none" lIns="0" tIns="0" rIns="0" bIns="0" rtlCol="0" anchor="ctr">
            <a:spAutoFit/>
          </a:bodyPr>
          <a:lstStyle/>
          <a:p>
            <a:pPr algn="r" defTabSz="685800"/>
            <a:r>
              <a:rPr lang="de-DE" sz="800" dirty="0" smtClean="0">
                <a:solidFill>
                  <a:srgbClr val="C8C8C8"/>
                </a:solidFill>
              </a:rPr>
              <a:t>03.09.2015</a:t>
            </a:r>
          </a:p>
        </p:txBody>
      </p:sp>
      <p:sp>
        <p:nvSpPr>
          <p:cNvPr id="27" name="Textfeld 26"/>
          <p:cNvSpPr txBox="1"/>
          <p:nvPr/>
        </p:nvSpPr>
        <p:spPr bwMode="gray">
          <a:xfrm>
            <a:off x="8488458" y="4922468"/>
            <a:ext cx="203581" cy="123111"/>
          </a:xfrm>
          <a:prstGeom prst="rect">
            <a:avLst/>
          </a:prstGeom>
          <a:noFill/>
        </p:spPr>
        <p:txBody>
          <a:bodyPr wrap="none" lIns="0" tIns="0" rIns="0" bIns="0" rtlCol="0" anchor="ctr">
            <a:spAutoFit/>
          </a:bodyPr>
          <a:lstStyle/>
          <a:p>
            <a:pPr algn="r" defTabSz="685800"/>
            <a:fld id="{9BEB56B1-47F9-4FE5-8C4A-1727C808D5EE}" type="slidenum">
              <a:rPr lang="de-DE" sz="800" smtClean="0">
                <a:solidFill>
                  <a:srgbClr val="C8C8C8"/>
                </a:solidFill>
              </a:rPr>
              <a:pPr algn="r" defTabSz="685800"/>
              <a:t>‹nº›</a:t>
            </a:fld>
            <a:endParaRPr lang="de-DE" sz="800" dirty="0">
              <a:solidFill>
                <a:srgbClr val="C8C8C8"/>
              </a:solidFill>
            </a:endParaRPr>
          </a:p>
        </p:txBody>
      </p:sp>
      <p:cxnSp>
        <p:nvCxnSpPr>
          <p:cNvPr id="28" name="Gerader Verbinder 27"/>
          <p:cNvCxnSpPr/>
          <p:nvPr/>
        </p:nvCxnSpPr>
        <p:spPr bwMode="gray">
          <a:xfrm flipV="1">
            <a:off x="8455978" y="4880837"/>
            <a:ext cx="0" cy="206373"/>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451645"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a:off x="4488656"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46561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a:off x="86947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451645"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4488656"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46561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86947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rot="16200000">
            <a:off x="-142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rot="16200000">
            <a:off x="-142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rot="16200000">
            <a:off x="-142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rot="16200000">
            <a:off x="9286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rot="16200000">
            <a:off x="9286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a:xfrm rot="16200000">
            <a:off x="9286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79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xStyles>
    <p:titleStyle>
      <a:lvl1pPr algn="l" defTabSz="685800" rtl="0" eaLnBrk="1" latinLnBrk="0" hangingPunct="1">
        <a:lnSpc>
          <a:spcPts val="1700"/>
        </a:lnSpc>
        <a:spcBef>
          <a:spcPct val="0"/>
        </a:spcBef>
        <a:buNone/>
        <a:defRPr sz="1600" b="1" kern="1200">
          <a:solidFill>
            <a:schemeClr val="accent1"/>
          </a:solidFill>
          <a:latin typeface="+mn-lt"/>
          <a:ea typeface="+mj-ea"/>
          <a:cs typeface="+mj-cs"/>
        </a:defRPr>
      </a:lvl1pPr>
    </p:titleStyle>
    <p:bodyStyle>
      <a:lvl1pPr marL="179388" indent="-179388" algn="l" defTabSz="685800" rtl="0" eaLnBrk="1" latinLnBrk="0" hangingPunct="1">
        <a:lnSpc>
          <a:spcPct val="100000"/>
        </a:lnSpc>
        <a:spcBef>
          <a:spcPts val="600"/>
        </a:spcBef>
        <a:buClr>
          <a:schemeClr val="accent2"/>
        </a:buClr>
        <a:buFont typeface="Wingdings" panose="05000000000000000000" pitchFamily="2" charset="2"/>
        <a:buChar char="§"/>
        <a:defRPr sz="1400" b="0" kern="1200">
          <a:solidFill>
            <a:schemeClr val="tx1"/>
          </a:solidFill>
          <a:latin typeface="+mn-lt"/>
          <a:ea typeface="+mn-ea"/>
          <a:cs typeface="+mn-cs"/>
        </a:defRPr>
      </a:lvl1pPr>
      <a:lvl2pPr marL="360363"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2pPr>
      <a:lvl3pPr marL="538163" indent="-177800"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3pPr>
      <a:lvl4pPr marL="717550" indent="-179388"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4pPr>
      <a:lvl5pPr marL="898525"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
          <p15:clr>
            <a:srgbClr val="FBAE40"/>
          </p15:clr>
        </p15:guide>
        <p15:guide id="2" pos="5477">
          <p15:clr>
            <a:srgbClr val="FBAE40"/>
          </p15:clr>
        </p15:guide>
        <p15:guide id="3" pos="2828">
          <p15:clr>
            <a:srgbClr val="FBAE40"/>
          </p15:clr>
        </p15:guide>
        <p15:guide id="4" pos="2933">
          <p15:clr>
            <a:srgbClr val="FBAE40"/>
          </p15:clr>
        </p15:guide>
        <p15:guide id="5" orient="horz" pos="705">
          <p15:clr>
            <a:srgbClr val="FBAE40"/>
          </p15:clr>
        </p15:guide>
        <p15:guide id="6" orient="horz" pos="2823">
          <p15:clr>
            <a:srgbClr val="FBAE40"/>
          </p15:clr>
        </p15:guide>
        <p15:guide id="7" orient="horz" pos="2996">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t>Workshop DevOps &amp; BigData</a:t>
            </a:r>
          </a:p>
        </p:txBody>
      </p:sp>
      <p:sp>
        <p:nvSpPr>
          <p:cNvPr id="2" name="Titel 1"/>
          <p:cNvSpPr>
            <a:spLocks noGrp="1"/>
          </p:cNvSpPr>
          <p:nvPr>
            <p:ph type="ctrTitle"/>
          </p:nvPr>
        </p:nvSpPr>
        <p:spPr>
          <a:xfrm>
            <a:off x="942975" y="1941508"/>
            <a:ext cx="5265737" cy="1205458"/>
          </a:xfrm>
        </p:spPr>
        <p:txBody>
          <a:bodyPr/>
          <a:lstStyle/>
          <a:p>
            <a:r>
              <a:rPr lang="de-DE" dirty="0" smtClean="0"/>
              <a:t>BigData, Analytics &amp; NoSQL</a:t>
            </a:r>
            <a:endParaRPr lang="de-DE" dirty="0"/>
          </a:p>
        </p:txBody>
      </p:sp>
      <p:sp>
        <p:nvSpPr>
          <p:cNvPr id="4" name="Textplatzhalter 3"/>
          <p:cNvSpPr>
            <a:spLocks noGrp="1"/>
          </p:cNvSpPr>
          <p:nvPr>
            <p:ph type="subTitle" idx="1"/>
          </p:nvPr>
        </p:nvSpPr>
        <p:spPr>
          <a:xfrm>
            <a:off x="976312" y="4348162"/>
            <a:ext cx="5232400" cy="338554"/>
          </a:xfrm>
        </p:spPr>
        <p:txBody>
          <a:bodyPr/>
          <a:lstStyle/>
          <a:p>
            <a:r>
              <a:rPr lang="pt-BR" dirty="0" smtClean="0"/>
              <a:t>André Duarte, Bruno Tinoco &amp; Fernando Forenza</a:t>
            </a:r>
          </a:p>
          <a:p>
            <a:r>
              <a:rPr lang="de-DE" dirty="0" smtClean="0"/>
              <a:t>11.02.2017</a:t>
            </a:r>
          </a:p>
        </p:txBody>
      </p:sp>
    </p:spTree>
    <p:extLst>
      <p:ext uri="{BB962C8B-B14F-4D97-AF65-F5344CB8AC3E}">
        <p14:creationId xmlns:p14="http://schemas.microsoft.com/office/powerpoint/2010/main" val="3230101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a:t>
            </a:r>
            <a:r>
              <a:rPr lang="en-GB" dirty="0" err="1" smtClean="0"/>
              <a:t>em</a:t>
            </a:r>
            <a:r>
              <a:rPr lang="en-GB" dirty="0" smtClean="0"/>
              <a:t> </a:t>
            </a:r>
            <a:r>
              <a:rPr lang="en-GB" dirty="0" err="1" smtClean="0"/>
              <a:t>Números</a:t>
            </a:r>
            <a:endParaRPr lang="en-GB" dirty="0"/>
          </a:p>
        </p:txBody>
      </p:sp>
      <p:sp>
        <p:nvSpPr>
          <p:cNvPr id="6" name="Inhaltsplatzhalter 5"/>
          <p:cNvSpPr>
            <a:spLocks noGrp="1"/>
          </p:cNvSpPr>
          <p:nvPr>
            <p:ph type="body" sz="quarter" idx="13"/>
          </p:nvPr>
        </p:nvSpPr>
        <p:spPr>
          <a:xfrm>
            <a:off x="450000" y="199547"/>
            <a:ext cx="6692104" cy="123111"/>
          </a:xfrm>
        </p:spPr>
        <p:txBody>
          <a:bodyPr/>
          <a:lstStyle/>
          <a:p>
            <a:r>
              <a:rPr lang="de-DE" dirty="0" smtClean="0"/>
              <a:t>CONTEXTO</a:t>
            </a:r>
            <a:endParaRPr lang="de-DE" dirty="0"/>
          </a:p>
        </p:txBody>
      </p:sp>
      <p:cxnSp>
        <p:nvCxnSpPr>
          <p:cNvPr id="34" name="Gerade Verbindung 33"/>
          <p:cNvCxnSpPr/>
          <p:nvPr/>
        </p:nvCxnSpPr>
        <p:spPr>
          <a:xfrm>
            <a:off x="-1" y="4802672"/>
            <a:ext cx="914400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itel 1"/>
          <p:cNvSpPr txBox="1">
            <a:spLocks/>
          </p:cNvSpPr>
          <p:nvPr/>
        </p:nvSpPr>
        <p:spPr>
          <a:xfrm>
            <a:off x="6096000" y="4617374"/>
            <a:ext cx="2878614"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700" i="1" kern="0" dirty="0" smtClean="0">
                <a:solidFill>
                  <a:srgbClr val="192C6C"/>
                </a:solidFill>
              </a:rPr>
              <a:t>Fontes: Mckinsey, Gartner, Cisco, Twitter, EMC, IBM, SAS</a:t>
            </a:r>
          </a:p>
        </p:txBody>
      </p:sp>
      <p:pic>
        <p:nvPicPr>
          <p:cNvPr id="3" name="Picture 2"/>
          <p:cNvPicPr>
            <a:picLocks noChangeAspect="1"/>
          </p:cNvPicPr>
          <p:nvPr/>
        </p:nvPicPr>
        <p:blipFill>
          <a:blip r:embed="rId3"/>
          <a:stretch>
            <a:fillRect/>
          </a:stretch>
        </p:blipFill>
        <p:spPr>
          <a:xfrm>
            <a:off x="419567" y="862616"/>
            <a:ext cx="5256866" cy="3907972"/>
          </a:xfrm>
          <a:prstGeom prst="rect">
            <a:avLst/>
          </a:prstGeom>
        </p:spPr>
      </p:pic>
    </p:spTree>
    <p:extLst>
      <p:ext uri="{BB962C8B-B14F-4D97-AF65-F5344CB8AC3E}">
        <p14:creationId xmlns:p14="http://schemas.microsoft.com/office/powerpoint/2010/main" val="548497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a:t>
            </a:r>
            <a:r>
              <a:rPr lang="en-GB" dirty="0" err="1" smtClean="0"/>
              <a:t>em</a:t>
            </a:r>
            <a:r>
              <a:rPr lang="en-GB" dirty="0" smtClean="0"/>
              <a:t> </a:t>
            </a:r>
            <a:r>
              <a:rPr lang="en-GB" dirty="0" err="1" smtClean="0"/>
              <a:t>Números</a:t>
            </a:r>
            <a:endParaRPr lang="en-GB" dirty="0"/>
          </a:p>
        </p:txBody>
      </p:sp>
      <p:sp>
        <p:nvSpPr>
          <p:cNvPr id="6" name="Inhaltsplatzhalter 5"/>
          <p:cNvSpPr>
            <a:spLocks noGrp="1"/>
          </p:cNvSpPr>
          <p:nvPr>
            <p:ph type="body" sz="quarter" idx="13"/>
          </p:nvPr>
        </p:nvSpPr>
        <p:spPr>
          <a:xfrm>
            <a:off x="450000" y="199547"/>
            <a:ext cx="6692104" cy="123111"/>
          </a:xfrm>
        </p:spPr>
        <p:txBody>
          <a:bodyPr/>
          <a:lstStyle/>
          <a:p>
            <a:r>
              <a:rPr lang="de-DE" dirty="0" smtClean="0"/>
              <a:t>CONTEXTO</a:t>
            </a:r>
            <a:endParaRPr lang="de-DE" dirty="0"/>
          </a:p>
        </p:txBody>
      </p:sp>
      <p:cxnSp>
        <p:nvCxnSpPr>
          <p:cNvPr id="34" name="Gerade Verbindung 33"/>
          <p:cNvCxnSpPr/>
          <p:nvPr/>
        </p:nvCxnSpPr>
        <p:spPr>
          <a:xfrm>
            <a:off x="-1" y="4802672"/>
            <a:ext cx="914400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itel 1"/>
          <p:cNvSpPr txBox="1">
            <a:spLocks/>
          </p:cNvSpPr>
          <p:nvPr/>
        </p:nvSpPr>
        <p:spPr>
          <a:xfrm>
            <a:off x="6096000" y="4617374"/>
            <a:ext cx="2878614"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700" i="1" kern="0" dirty="0" smtClean="0">
                <a:solidFill>
                  <a:srgbClr val="192C6C"/>
                </a:solidFill>
              </a:rPr>
              <a:t>Fontes: Mckinsey, Gartner, Cisco, Twitter, EMC, IBM, SAS</a:t>
            </a:r>
          </a:p>
        </p:txBody>
      </p:sp>
      <p:pic>
        <p:nvPicPr>
          <p:cNvPr id="2" name="Picture 1"/>
          <p:cNvPicPr>
            <a:picLocks noChangeAspect="1"/>
          </p:cNvPicPr>
          <p:nvPr/>
        </p:nvPicPr>
        <p:blipFill>
          <a:blip r:embed="rId3"/>
          <a:stretch>
            <a:fillRect/>
          </a:stretch>
        </p:blipFill>
        <p:spPr>
          <a:xfrm>
            <a:off x="377810" y="871637"/>
            <a:ext cx="5796677" cy="3876826"/>
          </a:xfrm>
          <a:prstGeom prst="rect">
            <a:avLst/>
          </a:prstGeom>
        </p:spPr>
      </p:pic>
    </p:spTree>
    <p:extLst>
      <p:ext uri="{BB962C8B-B14F-4D97-AF65-F5344CB8AC3E}">
        <p14:creationId xmlns:p14="http://schemas.microsoft.com/office/powerpoint/2010/main" val="1130694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03" t="12788" r="977" b="-12788"/>
          <a:stretch/>
        </p:blipFill>
        <p:spPr>
          <a:xfrm>
            <a:off x="5839325" y="1495099"/>
            <a:ext cx="2871537" cy="2722113"/>
          </a:xfrm>
          <a:prstGeom prst="rect">
            <a:avLst/>
          </a:prstGeom>
        </p:spPr>
      </p:pic>
      <p:sp>
        <p:nvSpPr>
          <p:cNvPr id="5" name="Titel 4"/>
          <p:cNvSpPr>
            <a:spLocks noGrp="1"/>
          </p:cNvSpPr>
          <p:nvPr>
            <p:ph type="title"/>
          </p:nvPr>
        </p:nvSpPr>
        <p:spPr/>
        <p:txBody>
          <a:bodyPr/>
          <a:lstStyle/>
          <a:p>
            <a:r>
              <a:rPr lang="en-GB" dirty="0" smtClean="0"/>
              <a:t>Como </a:t>
            </a:r>
            <a:r>
              <a:rPr lang="en-GB" dirty="0" err="1" smtClean="0"/>
              <a:t>BigData</a:t>
            </a:r>
            <a:r>
              <a:rPr lang="en-GB" dirty="0" smtClean="0"/>
              <a:t> é </a:t>
            </a:r>
            <a:r>
              <a:rPr lang="en-GB" dirty="0" err="1" smtClean="0"/>
              <a:t>usado</a:t>
            </a:r>
            <a:endParaRPr lang="en-GB" dirty="0"/>
          </a:p>
        </p:txBody>
      </p:sp>
      <p:sp>
        <p:nvSpPr>
          <p:cNvPr id="6" name="Inhaltsplatzhalter 5"/>
          <p:cNvSpPr>
            <a:spLocks noGrp="1"/>
          </p:cNvSpPr>
          <p:nvPr>
            <p:ph type="body" sz="quarter" idx="13"/>
          </p:nvPr>
        </p:nvSpPr>
        <p:spPr/>
        <p:txBody>
          <a:bodyPr/>
          <a:lstStyle/>
          <a:p>
            <a:r>
              <a:rPr lang="de-DE" dirty="0" smtClean="0"/>
              <a:t>CONTEXTO</a:t>
            </a:r>
            <a:endParaRPr lang="de-DE" dirty="0"/>
          </a:p>
        </p:txBody>
      </p:sp>
      <p:sp>
        <p:nvSpPr>
          <p:cNvPr id="2" name="TextBox 1"/>
          <p:cNvSpPr txBox="1"/>
          <p:nvPr/>
        </p:nvSpPr>
        <p:spPr>
          <a:xfrm>
            <a:off x="800587" y="985558"/>
            <a:ext cx="4557476" cy="3231654"/>
          </a:xfrm>
          <a:prstGeom prst="rect">
            <a:avLst/>
          </a:prstGeom>
          <a:noFill/>
        </p:spPr>
        <p:txBody>
          <a:bodyPr wrap="square" lIns="0" tIns="0" rIns="0" bIns="0" rtlCol="0">
            <a:spAutoFit/>
          </a:bodyPr>
          <a:lstStyle/>
          <a:p>
            <a:pPr algn="just"/>
            <a:r>
              <a:rPr lang="en-US" sz="1050" dirty="0" smtClean="0"/>
              <a:t>As </a:t>
            </a:r>
            <a:r>
              <a:rPr lang="en-US" sz="1050" dirty="0" err="1" smtClean="0"/>
              <a:t>aplicações</a:t>
            </a:r>
            <a:r>
              <a:rPr lang="en-US" sz="1050" dirty="0" smtClean="0"/>
              <a:t> </a:t>
            </a:r>
            <a:r>
              <a:rPr lang="en-US" sz="1050" dirty="0" err="1" smtClean="0"/>
              <a:t>são</a:t>
            </a:r>
            <a:r>
              <a:rPr lang="en-US" sz="1050" dirty="0" smtClean="0"/>
              <a:t> </a:t>
            </a:r>
            <a:r>
              <a:rPr lang="en-US" sz="1050" dirty="0" err="1" smtClean="0"/>
              <a:t>diversas</a:t>
            </a:r>
            <a:r>
              <a:rPr lang="en-US" sz="1050" smtClean="0"/>
              <a:t>. Alguns </a:t>
            </a:r>
            <a:r>
              <a:rPr lang="en-US" sz="1050" dirty="0" err="1" smtClean="0"/>
              <a:t>exemplos</a:t>
            </a:r>
            <a:r>
              <a:rPr lang="en-US" sz="1050" dirty="0" smtClean="0"/>
              <a:t>:</a:t>
            </a:r>
            <a:endParaRPr lang="en-US" sz="1050" dirty="0"/>
          </a:p>
          <a:p>
            <a:pPr algn="just"/>
            <a:endParaRPr lang="en-US" sz="1050" dirty="0"/>
          </a:p>
          <a:p>
            <a:pPr marL="171450" indent="-171450" algn="just">
              <a:buFont typeface="Arial" panose="020B0604020202020204" pitchFamily="34" charset="0"/>
              <a:buChar char="•"/>
            </a:pPr>
            <a:r>
              <a:rPr lang="en-US" sz="1050" b="1" dirty="0" err="1" smtClean="0">
                <a:solidFill>
                  <a:srgbClr val="3594E8"/>
                </a:solidFill>
              </a:rPr>
              <a:t>Captar</a:t>
            </a:r>
            <a:r>
              <a:rPr lang="en-US" sz="1050" b="1" dirty="0" smtClean="0">
                <a:solidFill>
                  <a:srgbClr val="3594E8"/>
                </a:solidFill>
              </a:rPr>
              <a:t> e </a:t>
            </a:r>
            <a:r>
              <a:rPr lang="en-US" sz="1050" b="1" dirty="0" err="1" smtClean="0">
                <a:solidFill>
                  <a:srgbClr val="3594E8"/>
                </a:solidFill>
              </a:rPr>
              <a:t>entender</a:t>
            </a:r>
            <a:r>
              <a:rPr lang="en-US" sz="1050" b="1" dirty="0" smtClean="0">
                <a:solidFill>
                  <a:srgbClr val="3594E8"/>
                </a:solidFill>
              </a:rPr>
              <a:t> </a:t>
            </a:r>
            <a:r>
              <a:rPr lang="en-US" sz="1050" b="1" dirty="0" err="1" smtClean="0">
                <a:solidFill>
                  <a:srgbClr val="3594E8"/>
                </a:solidFill>
              </a:rPr>
              <a:t>clientes</a:t>
            </a:r>
            <a:r>
              <a:rPr lang="en-US" sz="1050" dirty="0" smtClean="0">
                <a:solidFill>
                  <a:srgbClr val="3594E8"/>
                </a:solidFill>
              </a:rPr>
              <a:t> </a:t>
            </a:r>
            <a:r>
              <a:rPr lang="en-US" sz="1050" dirty="0" err="1" smtClean="0"/>
              <a:t>através</a:t>
            </a:r>
            <a:r>
              <a:rPr lang="en-US" sz="1050" dirty="0" smtClean="0"/>
              <a:t> de dados de </a:t>
            </a:r>
            <a:r>
              <a:rPr lang="en-US" sz="1050" dirty="0" err="1" smtClean="0"/>
              <a:t>transações</a:t>
            </a:r>
            <a:r>
              <a:rPr lang="en-US" sz="1050" dirty="0" smtClean="0"/>
              <a:t>, </a:t>
            </a:r>
            <a:r>
              <a:rPr lang="en-US" sz="1050" dirty="0" err="1" smtClean="0"/>
              <a:t>mídias</a:t>
            </a:r>
            <a:r>
              <a:rPr lang="en-US" sz="1050" dirty="0" smtClean="0"/>
              <a:t> </a:t>
            </a:r>
            <a:r>
              <a:rPr lang="en-US" sz="1050" dirty="0" err="1"/>
              <a:t>s</a:t>
            </a:r>
            <a:r>
              <a:rPr lang="en-US" sz="1050" dirty="0" err="1" smtClean="0"/>
              <a:t>ociais</a:t>
            </a:r>
            <a:r>
              <a:rPr lang="en-US" sz="1050" dirty="0" smtClean="0"/>
              <a:t> e </a:t>
            </a:r>
            <a:r>
              <a:rPr lang="en-US" sz="1050" dirty="0" err="1" smtClean="0"/>
              <a:t>mesmo</a:t>
            </a:r>
            <a:r>
              <a:rPr lang="en-US" sz="1050" dirty="0" smtClean="0"/>
              <a:t> </a:t>
            </a:r>
            <a:r>
              <a:rPr lang="en-US" sz="1050" dirty="0" err="1" smtClean="0"/>
              <a:t>previsões</a:t>
            </a:r>
            <a:r>
              <a:rPr lang="en-US" sz="1050" dirty="0" smtClean="0"/>
              <a:t> </a:t>
            </a:r>
            <a:r>
              <a:rPr lang="en-US" sz="1050" dirty="0" err="1" smtClean="0"/>
              <a:t>climáticas</a:t>
            </a:r>
            <a:r>
              <a:rPr lang="en-US" sz="1050" dirty="0" smtClean="0"/>
              <a:t>.</a:t>
            </a:r>
          </a:p>
          <a:p>
            <a:pPr algn="just"/>
            <a:endParaRPr lang="en-US" sz="1050" dirty="0"/>
          </a:p>
          <a:p>
            <a:pPr marL="171450" indent="-171450" algn="just">
              <a:buFont typeface="Arial" panose="020B0604020202020204" pitchFamily="34" charset="0"/>
              <a:buChar char="•"/>
            </a:pPr>
            <a:r>
              <a:rPr lang="en-US" sz="1050" b="1" dirty="0" err="1" smtClean="0">
                <a:solidFill>
                  <a:srgbClr val="FFC000"/>
                </a:solidFill>
              </a:rPr>
              <a:t>Otimizar</a:t>
            </a:r>
            <a:r>
              <a:rPr lang="en-US" sz="1050" b="1" dirty="0" smtClean="0">
                <a:solidFill>
                  <a:srgbClr val="FFC000"/>
                </a:solidFill>
              </a:rPr>
              <a:t> </a:t>
            </a:r>
            <a:r>
              <a:rPr lang="en-US" sz="1050" b="1" dirty="0" err="1" smtClean="0">
                <a:solidFill>
                  <a:srgbClr val="FFC000"/>
                </a:solidFill>
              </a:rPr>
              <a:t>seus</a:t>
            </a:r>
            <a:r>
              <a:rPr lang="en-US" sz="1050" b="1" dirty="0" smtClean="0">
                <a:solidFill>
                  <a:srgbClr val="FFC000"/>
                </a:solidFill>
              </a:rPr>
              <a:t> </a:t>
            </a:r>
            <a:r>
              <a:rPr lang="en-US" sz="1050" b="1" dirty="0" err="1" smtClean="0">
                <a:solidFill>
                  <a:srgbClr val="FFC000"/>
                </a:solidFill>
              </a:rPr>
              <a:t>processos</a:t>
            </a:r>
            <a:r>
              <a:rPr lang="en-US" sz="1050" b="1" dirty="0" smtClean="0">
                <a:solidFill>
                  <a:srgbClr val="FFC000"/>
                </a:solidFill>
              </a:rPr>
              <a:t> de </a:t>
            </a:r>
            <a:r>
              <a:rPr lang="en-US" sz="1050" b="1" dirty="0" err="1" smtClean="0">
                <a:solidFill>
                  <a:srgbClr val="FFC000"/>
                </a:solidFill>
              </a:rPr>
              <a:t>negócios</a:t>
            </a:r>
            <a:r>
              <a:rPr lang="en-US" sz="1050" b="1" dirty="0" smtClean="0"/>
              <a:t> </a:t>
            </a:r>
            <a:r>
              <a:rPr lang="en-US" sz="1050" dirty="0" err="1" smtClean="0"/>
              <a:t>através</a:t>
            </a:r>
            <a:r>
              <a:rPr lang="en-US" sz="1050" dirty="0" smtClean="0"/>
              <a:t> do </a:t>
            </a:r>
            <a:r>
              <a:rPr lang="en-US" sz="1050" dirty="0" err="1" smtClean="0"/>
              <a:t>acompanhamento</a:t>
            </a:r>
            <a:r>
              <a:rPr lang="en-US" sz="1050" dirty="0" smtClean="0"/>
              <a:t> e </a:t>
            </a:r>
            <a:r>
              <a:rPr lang="en-US" sz="1050" dirty="0" err="1" smtClean="0"/>
              <a:t>análise</a:t>
            </a:r>
            <a:r>
              <a:rPr lang="en-US" sz="1050" dirty="0" smtClean="0"/>
              <a:t> das </a:t>
            </a:r>
            <a:r>
              <a:rPr lang="en-US" sz="1050" dirty="0" err="1" smtClean="0"/>
              <a:t>rotas</a:t>
            </a:r>
            <a:r>
              <a:rPr lang="en-US" sz="1050" dirty="0" smtClean="0"/>
              <a:t> de </a:t>
            </a:r>
            <a:r>
              <a:rPr lang="en-US" sz="1050" dirty="0" err="1" smtClean="0"/>
              <a:t>entrega</a:t>
            </a:r>
            <a:r>
              <a:rPr lang="en-US" sz="1050" dirty="0" smtClean="0"/>
              <a:t> de </a:t>
            </a:r>
            <a:r>
              <a:rPr lang="en-US" sz="1050" dirty="0" err="1" smtClean="0"/>
              <a:t>sua</a:t>
            </a:r>
            <a:r>
              <a:rPr lang="en-US" sz="1050" dirty="0" smtClean="0"/>
              <a:t> </a:t>
            </a:r>
            <a:r>
              <a:rPr lang="en-US" sz="1050" dirty="0" err="1" smtClean="0"/>
              <a:t>cadeia</a:t>
            </a:r>
            <a:r>
              <a:rPr lang="en-US" sz="1050" dirty="0" smtClean="0"/>
              <a:t> de </a:t>
            </a:r>
            <a:r>
              <a:rPr lang="en-US" sz="1050" dirty="0" err="1" smtClean="0"/>
              <a:t>suprimentos</a:t>
            </a:r>
            <a:r>
              <a:rPr lang="en-US" sz="1050" dirty="0" smtClean="0"/>
              <a:t> e </a:t>
            </a:r>
            <a:r>
              <a:rPr lang="en-US" sz="1050" dirty="0" err="1" smtClean="0"/>
              <a:t>combinar</a:t>
            </a:r>
            <a:r>
              <a:rPr lang="en-US" sz="1050" dirty="0" smtClean="0"/>
              <a:t> dados de </a:t>
            </a:r>
            <a:r>
              <a:rPr lang="en-US" sz="1050" dirty="0" err="1" smtClean="0"/>
              <a:t>atualização</a:t>
            </a:r>
            <a:r>
              <a:rPr lang="en-US" sz="1050" dirty="0" smtClean="0"/>
              <a:t> de </a:t>
            </a:r>
            <a:r>
              <a:rPr lang="en-US" sz="1050" dirty="0" err="1" smtClean="0"/>
              <a:t>tráfego</a:t>
            </a:r>
            <a:r>
              <a:rPr lang="en-US" sz="1050" dirty="0" smtClean="0"/>
              <a:t>. Outros </a:t>
            </a:r>
            <a:r>
              <a:rPr lang="en-US" sz="1050" dirty="0" err="1" smtClean="0"/>
              <a:t>usam</a:t>
            </a:r>
            <a:r>
              <a:rPr lang="en-US" sz="1050" dirty="0" smtClean="0"/>
              <a:t> dados de </a:t>
            </a:r>
            <a:r>
              <a:rPr lang="en-US" sz="1050" dirty="0" err="1" smtClean="0"/>
              <a:t>máquina</a:t>
            </a:r>
            <a:r>
              <a:rPr lang="en-US" sz="1050" dirty="0" smtClean="0"/>
              <a:t> para </a:t>
            </a:r>
            <a:r>
              <a:rPr lang="en-US" sz="1050" dirty="0" err="1" smtClean="0"/>
              <a:t>otimizar</a:t>
            </a:r>
            <a:r>
              <a:rPr lang="en-US" sz="1050" dirty="0" smtClean="0"/>
              <a:t> </a:t>
            </a:r>
            <a:r>
              <a:rPr lang="en-US" sz="1050" dirty="0" err="1" smtClean="0"/>
              <a:t>os</a:t>
            </a:r>
            <a:r>
              <a:rPr lang="en-US" sz="1050" dirty="0" smtClean="0"/>
              <a:t> </a:t>
            </a:r>
            <a:r>
              <a:rPr lang="en-US" sz="1050" dirty="0" err="1" smtClean="0"/>
              <a:t>ciclos</a:t>
            </a:r>
            <a:r>
              <a:rPr lang="en-US" sz="1050" dirty="0" smtClean="0"/>
              <a:t> de </a:t>
            </a:r>
            <a:r>
              <a:rPr lang="en-US" sz="1050" dirty="0" err="1" smtClean="0"/>
              <a:t>seus</a:t>
            </a:r>
            <a:r>
              <a:rPr lang="en-US" sz="1050" dirty="0" smtClean="0"/>
              <a:t> </a:t>
            </a:r>
            <a:r>
              <a:rPr lang="en-US" sz="1050" dirty="0" err="1" smtClean="0"/>
              <a:t>equipamentos</a:t>
            </a:r>
            <a:r>
              <a:rPr lang="en-US" sz="1050" dirty="0" smtClean="0"/>
              <a:t> e </a:t>
            </a:r>
            <a:r>
              <a:rPr lang="en-US" sz="1050" dirty="0" err="1" smtClean="0"/>
              <a:t>predizer</a:t>
            </a:r>
            <a:r>
              <a:rPr lang="en-US" sz="1050" dirty="0" smtClean="0"/>
              <a:t> </a:t>
            </a:r>
            <a:r>
              <a:rPr lang="en-US" sz="1050" dirty="0" err="1" smtClean="0"/>
              <a:t>potenciais</a:t>
            </a:r>
            <a:r>
              <a:rPr lang="en-US" sz="1050" dirty="0" smtClean="0"/>
              <a:t> </a:t>
            </a:r>
            <a:r>
              <a:rPr lang="en-US" sz="1050" dirty="0" err="1" smtClean="0"/>
              <a:t>falhas</a:t>
            </a:r>
            <a:r>
              <a:rPr lang="en-US" sz="1050" dirty="0" smtClean="0"/>
              <a:t>.</a:t>
            </a:r>
          </a:p>
          <a:p>
            <a:pPr marL="171450" indent="-171450" algn="just">
              <a:buFont typeface="Arial" panose="020B0604020202020204" pitchFamily="34" charset="0"/>
              <a:buChar char="•"/>
            </a:pPr>
            <a:endParaRPr lang="en-US" sz="1050" dirty="0"/>
          </a:p>
          <a:p>
            <a:pPr marL="171450" indent="-171450" algn="just">
              <a:buFont typeface="Arial" panose="020B0604020202020204" pitchFamily="34" charset="0"/>
              <a:buChar char="•"/>
            </a:pPr>
            <a:r>
              <a:rPr lang="en-US" sz="1050" b="1" dirty="0" err="1" smtClean="0">
                <a:solidFill>
                  <a:srgbClr val="92D050"/>
                </a:solidFill>
              </a:rPr>
              <a:t>Usado</a:t>
            </a:r>
            <a:r>
              <a:rPr lang="en-US" sz="1050" b="1" dirty="0" smtClean="0">
                <a:solidFill>
                  <a:srgbClr val="92D050"/>
                </a:solidFill>
              </a:rPr>
              <a:t> </a:t>
            </a:r>
            <a:r>
              <a:rPr lang="en-US" sz="1050" b="1" dirty="0" err="1" smtClean="0">
                <a:solidFill>
                  <a:srgbClr val="92D050"/>
                </a:solidFill>
              </a:rPr>
              <a:t>na</a:t>
            </a:r>
            <a:r>
              <a:rPr lang="en-US" sz="1050" b="1" dirty="0" smtClean="0">
                <a:solidFill>
                  <a:srgbClr val="92D050"/>
                </a:solidFill>
              </a:rPr>
              <a:t> </a:t>
            </a:r>
            <a:r>
              <a:rPr lang="en-US" sz="1050" b="1" dirty="0" err="1" smtClean="0">
                <a:solidFill>
                  <a:srgbClr val="92D050"/>
                </a:solidFill>
              </a:rPr>
              <a:t>medicina</a:t>
            </a:r>
            <a:r>
              <a:rPr lang="en-US" sz="1050" b="1" dirty="0" smtClean="0"/>
              <a:t> </a:t>
            </a:r>
            <a:r>
              <a:rPr lang="en-US" sz="1050" dirty="0" smtClean="0"/>
              <a:t>para </a:t>
            </a:r>
            <a:r>
              <a:rPr lang="en-US" sz="1050" dirty="0" err="1" smtClean="0"/>
              <a:t>encontrar</a:t>
            </a:r>
            <a:r>
              <a:rPr lang="en-US" sz="1050" dirty="0" smtClean="0"/>
              <a:t> </a:t>
            </a:r>
            <a:r>
              <a:rPr lang="en-US" sz="1050" dirty="0" err="1" smtClean="0"/>
              <a:t>novos</a:t>
            </a:r>
            <a:r>
              <a:rPr lang="en-US" sz="1050" dirty="0" smtClean="0"/>
              <a:t> </a:t>
            </a:r>
            <a:r>
              <a:rPr lang="en-US" sz="1050" dirty="0" err="1" smtClean="0"/>
              <a:t>meios</a:t>
            </a:r>
            <a:r>
              <a:rPr lang="en-US" sz="1050" dirty="0" smtClean="0"/>
              <a:t> de </a:t>
            </a:r>
            <a:r>
              <a:rPr lang="en-US" sz="1050" dirty="0" err="1" smtClean="0"/>
              <a:t>cura</a:t>
            </a:r>
            <a:r>
              <a:rPr lang="en-US" sz="1050" dirty="0" smtClean="0"/>
              <a:t> de </a:t>
            </a:r>
            <a:r>
              <a:rPr lang="en-US" sz="1050" dirty="0" err="1" smtClean="0"/>
              <a:t>inúmeras</a:t>
            </a:r>
            <a:r>
              <a:rPr lang="en-US" sz="1050" dirty="0" smtClean="0"/>
              <a:t> </a:t>
            </a:r>
            <a:r>
              <a:rPr lang="en-US" sz="1050" dirty="0" err="1" smtClean="0"/>
              <a:t>doenças</a:t>
            </a:r>
            <a:r>
              <a:rPr lang="en-US" sz="1050" dirty="0" smtClean="0"/>
              <a:t>, </a:t>
            </a:r>
            <a:r>
              <a:rPr lang="en-US" sz="1050" dirty="0" err="1" smtClean="0"/>
              <a:t>otimizar</a:t>
            </a:r>
            <a:r>
              <a:rPr lang="en-US" sz="1050" dirty="0" smtClean="0"/>
              <a:t> </a:t>
            </a:r>
            <a:r>
              <a:rPr lang="en-US" sz="1050" dirty="0" err="1" smtClean="0"/>
              <a:t>tratamentos</a:t>
            </a:r>
            <a:r>
              <a:rPr lang="en-US" sz="1050" dirty="0" smtClean="0"/>
              <a:t> e </a:t>
            </a:r>
            <a:r>
              <a:rPr lang="en-US" sz="1050" dirty="0" err="1" smtClean="0"/>
              <a:t>mesmo</a:t>
            </a:r>
            <a:r>
              <a:rPr lang="en-US" sz="1050" dirty="0" smtClean="0"/>
              <a:t> </a:t>
            </a:r>
            <a:r>
              <a:rPr lang="en-US" sz="1050" dirty="0" err="1" smtClean="0"/>
              <a:t>predizer</a:t>
            </a:r>
            <a:r>
              <a:rPr lang="en-US" sz="1050" dirty="0" smtClean="0"/>
              <a:t> antes de </a:t>
            </a:r>
            <a:r>
              <a:rPr lang="en-US" sz="1050" dirty="0" err="1" smtClean="0"/>
              <a:t>seus</a:t>
            </a:r>
            <a:r>
              <a:rPr lang="en-US" sz="1050" dirty="0" smtClean="0"/>
              <a:t> </a:t>
            </a:r>
            <a:r>
              <a:rPr lang="en-US" sz="1050" dirty="0" err="1" smtClean="0"/>
              <a:t>sintomas</a:t>
            </a:r>
            <a:r>
              <a:rPr lang="en-US" sz="1050" dirty="0" smtClean="0"/>
              <a:t> </a:t>
            </a:r>
            <a:r>
              <a:rPr lang="en-US" sz="1050" dirty="0" err="1" smtClean="0"/>
              <a:t>aparecerem</a:t>
            </a:r>
            <a:r>
              <a:rPr lang="en-US" sz="1050" dirty="0" smtClean="0"/>
              <a:t>.</a:t>
            </a:r>
          </a:p>
          <a:p>
            <a:pPr marL="171450" indent="-171450" algn="just">
              <a:buFont typeface="Arial" panose="020B0604020202020204" pitchFamily="34" charset="0"/>
              <a:buChar char="•"/>
            </a:pPr>
            <a:endParaRPr lang="en-US" sz="1050" dirty="0"/>
          </a:p>
          <a:p>
            <a:pPr marL="171450" indent="-171450" algn="just">
              <a:buFont typeface="Arial" panose="020B0604020202020204" pitchFamily="34" charset="0"/>
              <a:buChar char="•"/>
            </a:pPr>
            <a:r>
              <a:rPr lang="en-US" sz="1050" b="1" dirty="0" smtClean="0">
                <a:solidFill>
                  <a:srgbClr val="1189B5"/>
                </a:solidFill>
              </a:rPr>
              <a:t>Big </a:t>
            </a:r>
            <a:r>
              <a:rPr lang="en-US" sz="1050" b="1" dirty="0">
                <a:solidFill>
                  <a:srgbClr val="1189B5"/>
                </a:solidFill>
              </a:rPr>
              <a:t>Data </a:t>
            </a:r>
            <a:r>
              <a:rPr lang="en-US" sz="1050" b="1" dirty="0" smtClean="0">
                <a:solidFill>
                  <a:srgbClr val="1189B5"/>
                </a:solidFill>
              </a:rPr>
              <a:t>é </a:t>
            </a:r>
            <a:r>
              <a:rPr lang="en-US" sz="1050" b="1" dirty="0" err="1" smtClean="0">
                <a:solidFill>
                  <a:srgbClr val="1189B5"/>
                </a:solidFill>
              </a:rPr>
              <a:t>utilizado</a:t>
            </a:r>
            <a:r>
              <a:rPr lang="en-US" sz="1050" b="1" dirty="0" smtClean="0">
                <a:solidFill>
                  <a:srgbClr val="1189B5"/>
                </a:solidFill>
              </a:rPr>
              <a:t> </a:t>
            </a:r>
            <a:r>
              <a:rPr lang="en-US" sz="1050" b="1" dirty="0" err="1" smtClean="0">
                <a:solidFill>
                  <a:srgbClr val="1189B5"/>
                </a:solidFill>
              </a:rPr>
              <a:t>nos</a:t>
            </a:r>
            <a:r>
              <a:rPr lang="en-US" sz="1050" b="1" dirty="0" smtClean="0">
                <a:solidFill>
                  <a:srgbClr val="1189B5"/>
                </a:solidFill>
              </a:rPr>
              <a:t> </a:t>
            </a:r>
            <a:r>
              <a:rPr lang="en-US" sz="1050" b="1" dirty="0" err="1" smtClean="0">
                <a:solidFill>
                  <a:srgbClr val="1189B5"/>
                </a:solidFill>
              </a:rPr>
              <a:t>Esportes</a:t>
            </a:r>
            <a:r>
              <a:rPr lang="en-US" sz="1050" b="1" dirty="0" smtClean="0"/>
              <a:t> </a:t>
            </a:r>
            <a:r>
              <a:rPr lang="en-US" sz="1050" dirty="0" smtClean="0"/>
              <a:t>para </a:t>
            </a:r>
            <a:r>
              <a:rPr lang="en-US" sz="1050" dirty="0" err="1" smtClean="0"/>
              <a:t>otimizar</a:t>
            </a:r>
            <a:r>
              <a:rPr lang="en-US" sz="1050" dirty="0" smtClean="0"/>
              <a:t> performance de </a:t>
            </a:r>
            <a:r>
              <a:rPr lang="en-US" sz="1050" dirty="0" err="1" smtClean="0"/>
              <a:t>atletas</a:t>
            </a:r>
            <a:r>
              <a:rPr lang="en-US" sz="1050" dirty="0"/>
              <a:t> </a:t>
            </a:r>
            <a:r>
              <a:rPr lang="en-US" sz="1050" dirty="0" err="1" smtClean="0"/>
              <a:t>usando</a:t>
            </a:r>
            <a:r>
              <a:rPr lang="en-US" sz="1050" dirty="0" smtClean="0"/>
              <a:t> </a:t>
            </a:r>
            <a:r>
              <a:rPr lang="en-US" sz="1050" dirty="0" err="1" smtClean="0"/>
              <a:t>sensores</a:t>
            </a:r>
            <a:r>
              <a:rPr lang="en-US" sz="1050" dirty="0" smtClean="0"/>
              <a:t> </a:t>
            </a:r>
            <a:r>
              <a:rPr lang="en-US" sz="1050" dirty="0" err="1" smtClean="0"/>
              <a:t>em</a:t>
            </a:r>
            <a:r>
              <a:rPr lang="en-US" sz="1050" dirty="0" smtClean="0"/>
              <a:t> </a:t>
            </a:r>
            <a:r>
              <a:rPr lang="en-US" sz="1050" dirty="0" err="1" smtClean="0"/>
              <a:t>roupas</a:t>
            </a:r>
            <a:r>
              <a:rPr lang="en-US" sz="1050" dirty="0" smtClean="0"/>
              <a:t> que </a:t>
            </a:r>
            <a:r>
              <a:rPr lang="en-US" sz="1050" dirty="0" err="1" smtClean="0"/>
              <a:t>podem</a:t>
            </a:r>
            <a:r>
              <a:rPr lang="en-US" sz="1050" dirty="0" smtClean="0"/>
              <a:t> </a:t>
            </a:r>
            <a:r>
              <a:rPr lang="en-US" sz="1050" dirty="0" err="1" smtClean="0"/>
              <a:t>ser</a:t>
            </a:r>
            <a:r>
              <a:rPr lang="en-US" sz="1050" dirty="0" smtClean="0"/>
              <a:t> </a:t>
            </a:r>
            <a:r>
              <a:rPr lang="en-US" sz="1050" dirty="0" err="1" smtClean="0"/>
              <a:t>combinados</a:t>
            </a:r>
            <a:r>
              <a:rPr lang="en-US" sz="1050" dirty="0" smtClean="0"/>
              <a:t> com dados de </a:t>
            </a:r>
            <a:r>
              <a:rPr lang="en-US" sz="1050" dirty="0" err="1" smtClean="0"/>
              <a:t>análise</a:t>
            </a:r>
            <a:r>
              <a:rPr lang="en-US" sz="1050" dirty="0" smtClean="0"/>
              <a:t> de </a:t>
            </a:r>
            <a:r>
              <a:rPr lang="en-US" sz="1050" dirty="0" err="1" smtClean="0"/>
              <a:t>vídeos</a:t>
            </a:r>
            <a:endParaRPr lang="en-US" sz="1050" dirty="0" smtClean="0"/>
          </a:p>
          <a:p>
            <a:pPr marL="171450" indent="-171450" algn="just">
              <a:buFont typeface="Arial" panose="020B0604020202020204" pitchFamily="34" charset="0"/>
              <a:buChar char="•"/>
            </a:pPr>
            <a:endParaRPr lang="en-US" sz="1050" dirty="0"/>
          </a:p>
          <a:p>
            <a:pPr marL="171450" indent="-171450" algn="just">
              <a:buFont typeface="Arial" panose="020B0604020202020204" pitchFamily="34" charset="0"/>
              <a:buChar char="•"/>
            </a:pPr>
            <a:r>
              <a:rPr lang="en-US" sz="1050" b="1" dirty="0" smtClean="0">
                <a:solidFill>
                  <a:srgbClr val="1083CF"/>
                </a:solidFill>
              </a:rPr>
              <a:t>A </a:t>
            </a:r>
            <a:r>
              <a:rPr lang="en-US" sz="1050" b="1" dirty="0" err="1" smtClean="0">
                <a:solidFill>
                  <a:srgbClr val="1083CF"/>
                </a:solidFill>
              </a:rPr>
              <a:t>Polícia</a:t>
            </a:r>
            <a:r>
              <a:rPr lang="en-US" sz="1050" b="1" dirty="0" smtClean="0">
                <a:solidFill>
                  <a:srgbClr val="1083CF"/>
                </a:solidFill>
              </a:rPr>
              <a:t> </a:t>
            </a:r>
            <a:r>
              <a:rPr lang="en-US" sz="1050" b="1" dirty="0" err="1" smtClean="0">
                <a:solidFill>
                  <a:srgbClr val="1083CF"/>
                </a:solidFill>
              </a:rPr>
              <a:t>usa</a:t>
            </a:r>
            <a:r>
              <a:rPr lang="en-US" sz="1050" b="1" dirty="0" smtClean="0">
                <a:solidFill>
                  <a:srgbClr val="1083CF"/>
                </a:solidFill>
              </a:rPr>
              <a:t> </a:t>
            </a:r>
            <a:r>
              <a:rPr lang="en-US" sz="1050" b="1" dirty="0" err="1" smtClean="0">
                <a:solidFill>
                  <a:srgbClr val="1083CF"/>
                </a:solidFill>
              </a:rPr>
              <a:t>bigdata</a:t>
            </a:r>
            <a:r>
              <a:rPr lang="en-US" sz="1050" b="1" dirty="0" smtClean="0"/>
              <a:t> </a:t>
            </a:r>
            <a:r>
              <a:rPr lang="en-US" sz="1050" dirty="0" smtClean="0"/>
              <a:t>para </a:t>
            </a:r>
            <a:r>
              <a:rPr lang="en-US" sz="1050" dirty="0" err="1" smtClean="0"/>
              <a:t>reforçar</a:t>
            </a:r>
            <a:r>
              <a:rPr lang="en-US" sz="1050" dirty="0" smtClean="0"/>
              <a:t> a </a:t>
            </a:r>
            <a:r>
              <a:rPr lang="en-US" sz="1050" dirty="0" err="1" smtClean="0"/>
              <a:t>segurança</a:t>
            </a:r>
            <a:r>
              <a:rPr lang="en-US" sz="1050" dirty="0" smtClean="0"/>
              <a:t> </a:t>
            </a:r>
            <a:r>
              <a:rPr lang="en-US" sz="1050" dirty="0" err="1" smtClean="0"/>
              <a:t>na</a:t>
            </a:r>
            <a:r>
              <a:rPr lang="en-US" sz="1050" dirty="0" smtClean="0"/>
              <a:t> </a:t>
            </a:r>
            <a:r>
              <a:rPr lang="en-US" sz="1050" dirty="0" err="1" smtClean="0"/>
              <a:t>prevenção</a:t>
            </a:r>
            <a:r>
              <a:rPr lang="en-US" sz="1050" dirty="0" smtClean="0"/>
              <a:t> de cyber </a:t>
            </a:r>
            <a:r>
              <a:rPr lang="en-US" sz="1050" dirty="0" err="1" smtClean="0"/>
              <a:t>ataques</a:t>
            </a:r>
            <a:r>
              <a:rPr lang="en-US" sz="1050" dirty="0" smtClean="0"/>
              <a:t>, </a:t>
            </a:r>
            <a:r>
              <a:rPr lang="en-US" sz="1050" dirty="0" err="1" smtClean="0"/>
              <a:t>detecção</a:t>
            </a:r>
            <a:r>
              <a:rPr lang="en-US" sz="1050" dirty="0" smtClean="0"/>
              <a:t> de </a:t>
            </a:r>
            <a:r>
              <a:rPr lang="en-US" sz="1050" dirty="0" err="1" smtClean="0"/>
              <a:t>fraudes</a:t>
            </a:r>
            <a:r>
              <a:rPr lang="en-US" sz="1050" dirty="0" smtClean="0"/>
              <a:t> e </a:t>
            </a:r>
            <a:r>
              <a:rPr lang="en-US" sz="1050" dirty="0" err="1" smtClean="0"/>
              <a:t>prevenção</a:t>
            </a:r>
            <a:r>
              <a:rPr lang="en-US" sz="1050" dirty="0" smtClean="0"/>
              <a:t> de </a:t>
            </a:r>
            <a:r>
              <a:rPr lang="en-US" sz="1050" dirty="0" err="1" smtClean="0"/>
              <a:t>atividades</a:t>
            </a:r>
            <a:r>
              <a:rPr lang="en-US" sz="1050" dirty="0" smtClean="0"/>
              <a:t> </a:t>
            </a:r>
            <a:r>
              <a:rPr lang="en-US" sz="1050" dirty="0" err="1" smtClean="0"/>
              <a:t>criminosas</a:t>
            </a:r>
            <a:r>
              <a:rPr lang="en-US" sz="1050" dirty="0" smtClean="0"/>
              <a:t>. </a:t>
            </a:r>
          </a:p>
        </p:txBody>
      </p:sp>
    </p:spTree>
    <p:extLst>
      <p:ext uri="{BB962C8B-B14F-4D97-AF65-F5344CB8AC3E}">
        <p14:creationId xmlns:p14="http://schemas.microsoft.com/office/powerpoint/2010/main" val="74786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type="body" sz="quarter" idx="13"/>
          </p:nvPr>
        </p:nvSpPr>
        <p:spPr/>
        <p:txBody>
          <a:bodyPr/>
          <a:lstStyle/>
          <a:p>
            <a:r>
              <a:rPr lang="de-DE" dirty="0" smtClean="0"/>
              <a:t>CONTEXTO</a:t>
            </a:r>
            <a:endParaRPr lang="de-DE" dirty="0"/>
          </a:p>
        </p:txBody>
      </p:sp>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2053390" y="826127"/>
            <a:ext cx="4631044" cy="3777957"/>
          </a:xfrm>
          <a:prstGeom prst="rect">
            <a:avLst/>
          </a:prstGeom>
        </p:spPr>
      </p:pic>
      <p:sp>
        <p:nvSpPr>
          <p:cNvPr id="11" name="Oval 10"/>
          <p:cNvSpPr/>
          <p:nvPr/>
        </p:nvSpPr>
        <p:spPr>
          <a:xfrm>
            <a:off x="1957137" y="3713749"/>
            <a:ext cx="794084" cy="401052"/>
          </a:xfrm>
          <a:prstGeom prst="ellipse">
            <a:avLst/>
          </a:pr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3" name="Oval 12"/>
          <p:cNvSpPr/>
          <p:nvPr/>
        </p:nvSpPr>
        <p:spPr>
          <a:xfrm>
            <a:off x="1957137" y="874296"/>
            <a:ext cx="794084" cy="401052"/>
          </a:xfrm>
          <a:prstGeom prst="ellipse">
            <a:avLst/>
          </a:pr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4" name="Oval 13"/>
          <p:cNvSpPr/>
          <p:nvPr/>
        </p:nvSpPr>
        <p:spPr>
          <a:xfrm>
            <a:off x="2847474" y="3922296"/>
            <a:ext cx="794084" cy="401052"/>
          </a:xfrm>
          <a:prstGeom prst="ellipse">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5" name="Oval 14"/>
          <p:cNvSpPr/>
          <p:nvPr/>
        </p:nvSpPr>
        <p:spPr>
          <a:xfrm>
            <a:off x="4320785" y="3938338"/>
            <a:ext cx="794084" cy="401052"/>
          </a:xfrm>
          <a:prstGeom prst="ellipse">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6" name="Oval 15"/>
          <p:cNvSpPr/>
          <p:nvPr/>
        </p:nvSpPr>
        <p:spPr>
          <a:xfrm>
            <a:off x="5826180" y="3954380"/>
            <a:ext cx="794084" cy="401052"/>
          </a:xfrm>
          <a:prstGeom prst="ellipse">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0" name="Right Arrow 9"/>
          <p:cNvSpPr/>
          <p:nvPr/>
        </p:nvSpPr>
        <p:spPr>
          <a:xfrm>
            <a:off x="2975810" y="4572000"/>
            <a:ext cx="3368843" cy="152401"/>
          </a:xfrm>
          <a:prstGeom prst="rightArrow">
            <a:avLst/>
          </a:prstGeom>
          <a:solidFill>
            <a:schemeClr val="bg1"/>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8" name="Right Arrow 17"/>
          <p:cNvSpPr/>
          <p:nvPr/>
        </p:nvSpPr>
        <p:spPr>
          <a:xfrm rot="16200000">
            <a:off x="551448" y="2532647"/>
            <a:ext cx="2502568" cy="116305"/>
          </a:xfrm>
          <a:prstGeom prst="rightArrow">
            <a:avLst/>
          </a:prstGeom>
          <a:solidFill>
            <a:schemeClr val="bg1"/>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2" name="Title 1"/>
          <p:cNvSpPr>
            <a:spLocks noGrp="1"/>
          </p:cNvSpPr>
          <p:nvPr>
            <p:ph type="title"/>
          </p:nvPr>
        </p:nvSpPr>
        <p:spPr/>
        <p:txBody>
          <a:bodyPr/>
          <a:lstStyle/>
          <a:p>
            <a:r>
              <a:rPr lang="en-GB" dirty="0"/>
              <a:t>Como </a:t>
            </a:r>
            <a:r>
              <a:rPr lang="en-GB" dirty="0" err="1"/>
              <a:t>BigData</a:t>
            </a:r>
            <a:r>
              <a:rPr lang="en-GB" dirty="0"/>
              <a:t> é </a:t>
            </a:r>
            <a:r>
              <a:rPr lang="en-GB" dirty="0" err="1"/>
              <a:t>usado</a:t>
            </a:r>
            <a:r>
              <a:rPr lang="en-GB" dirty="0"/>
              <a:t> (</a:t>
            </a:r>
            <a:r>
              <a:rPr lang="en-GB" dirty="0" err="1"/>
              <a:t>Velocidade</a:t>
            </a:r>
            <a:r>
              <a:rPr lang="en-GB" dirty="0"/>
              <a:t> vs </a:t>
            </a:r>
            <a:r>
              <a:rPr lang="en-GB" dirty="0" err="1"/>
              <a:t>Variedade</a:t>
            </a:r>
            <a:r>
              <a:rPr lang="en-GB" dirty="0"/>
              <a:t>)</a:t>
            </a:r>
          </a:p>
        </p:txBody>
      </p:sp>
    </p:spTree>
    <p:extLst>
      <p:ext uri="{BB962C8B-B14F-4D97-AF65-F5344CB8AC3E}">
        <p14:creationId xmlns:p14="http://schemas.microsoft.com/office/powerpoint/2010/main" val="2615154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e </a:t>
            </a:r>
            <a:r>
              <a:rPr lang="en-GB" dirty="0" err="1" smtClean="0"/>
              <a:t>os</a:t>
            </a:r>
            <a:r>
              <a:rPr lang="en-GB" dirty="0" smtClean="0"/>
              <a:t> </a:t>
            </a:r>
            <a:r>
              <a:rPr lang="en-GB" dirty="0" err="1" smtClean="0"/>
              <a:t>Negócios</a:t>
            </a:r>
            <a:endParaRPr lang="en-GB" dirty="0"/>
          </a:p>
        </p:txBody>
      </p:sp>
      <p:sp>
        <p:nvSpPr>
          <p:cNvPr id="6" name="Inhaltsplatzhalter 5"/>
          <p:cNvSpPr>
            <a:spLocks noGrp="1"/>
          </p:cNvSpPr>
          <p:nvPr>
            <p:ph type="body" sz="quarter" idx="13"/>
          </p:nvPr>
        </p:nvSpPr>
        <p:spPr/>
        <p:txBody>
          <a:bodyPr/>
          <a:lstStyle/>
          <a:p>
            <a:r>
              <a:rPr lang="de-DE" dirty="0" smtClean="0"/>
              <a:t>CONTEXTO</a:t>
            </a:r>
            <a:endParaRPr lang="de-DE" dirty="0"/>
          </a:p>
        </p:txBody>
      </p:sp>
      <p:sp>
        <p:nvSpPr>
          <p:cNvPr id="19" name="Rechteck 6"/>
          <p:cNvSpPr>
            <a:spLocks noChangeArrowheads="1"/>
          </p:cNvSpPr>
          <p:nvPr/>
        </p:nvSpPr>
        <p:spPr bwMode="auto">
          <a:xfrm>
            <a:off x="527906" y="1520766"/>
            <a:ext cx="3793137" cy="2979956"/>
          </a:xfrm>
          <a:prstGeom prst="rect">
            <a:avLst/>
          </a:prstGeom>
          <a:extLst/>
        </p:spPr>
        <p:txBody>
          <a:bodyPr>
            <a:noAutofit/>
          </a:bodyPr>
          <a:lstStyle/>
          <a:p>
            <a:pPr defTabSz="685800">
              <a:spcAft>
                <a:spcPts val="300"/>
              </a:spcAft>
              <a:buClr>
                <a:schemeClr val="accent2"/>
              </a:buClr>
            </a:pPr>
            <a:r>
              <a:rPr lang="en-GB" sz="1400" i="1" dirty="0" err="1" smtClean="0"/>
              <a:t>Empresas</a:t>
            </a:r>
            <a:r>
              <a:rPr lang="en-GB" sz="1400" i="1" dirty="0" smtClean="0"/>
              <a:t> que </a:t>
            </a:r>
            <a:r>
              <a:rPr lang="en-GB" sz="1400" i="1" dirty="0" err="1" smtClean="0"/>
              <a:t>usam</a:t>
            </a:r>
            <a:r>
              <a:rPr lang="en-GB" sz="1400" i="1" dirty="0" smtClean="0"/>
              <a:t> </a:t>
            </a:r>
            <a:r>
              <a:rPr lang="en-GB" sz="1400" i="1" dirty="0" err="1" smtClean="0"/>
              <a:t>soluções</a:t>
            </a:r>
            <a:r>
              <a:rPr lang="en-GB" sz="1400" i="1" dirty="0" smtClean="0"/>
              <a:t> de </a:t>
            </a:r>
            <a:r>
              <a:rPr lang="en-GB" sz="1400" i="1" dirty="0" err="1" smtClean="0"/>
              <a:t>BigData</a:t>
            </a:r>
            <a:r>
              <a:rPr lang="en-GB" sz="1400" i="1" dirty="0" smtClean="0"/>
              <a:t> </a:t>
            </a:r>
            <a:r>
              <a:rPr lang="en-GB" sz="1400" i="1" dirty="0" err="1" smtClean="0"/>
              <a:t>em</a:t>
            </a:r>
            <a:r>
              <a:rPr lang="en-GB" sz="1400" i="1" dirty="0" smtClean="0"/>
              <a:t> </a:t>
            </a:r>
            <a:r>
              <a:rPr lang="en-GB" sz="1400" i="1" dirty="0" err="1" smtClean="0"/>
              <a:t>seus</a:t>
            </a:r>
            <a:r>
              <a:rPr lang="en-GB" sz="1400" i="1" dirty="0" smtClean="0"/>
              <a:t> </a:t>
            </a:r>
            <a:r>
              <a:rPr lang="en-GB" sz="1400" i="1" dirty="0" err="1" smtClean="0"/>
              <a:t>negócios</a:t>
            </a:r>
            <a:r>
              <a:rPr lang="en-GB" sz="1400" i="1" dirty="0" smtClean="0"/>
              <a:t> </a:t>
            </a:r>
            <a:r>
              <a:rPr lang="en-GB" sz="1400" i="1" dirty="0" err="1" smtClean="0"/>
              <a:t>possuem</a:t>
            </a:r>
            <a:r>
              <a:rPr lang="en-GB" sz="1400" i="1" dirty="0" smtClean="0"/>
              <a:t> </a:t>
            </a:r>
            <a:r>
              <a:rPr lang="en-GB" sz="1400" i="1" dirty="0" err="1" smtClean="0"/>
              <a:t>mais</a:t>
            </a:r>
            <a:r>
              <a:rPr lang="en-GB" sz="1400" i="1" dirty="0" smtClean="0"/>
              <a:t> chances de </a:t>
            </a:r>
            <a:r>
              <a:rPr lang="en-GB" sz="1400" i="1" dirty="0" err="1" smtClean="0"/>
              <a:t>superar</a:t>
            </a:r>
            <a:r>
              <a:rPr lang="en-GB" sz="1400" i="1" dirty="0" smtClean="0"/>
              <a:t> </a:t>
            </a:r>
            <a:r>
              <a:rPr lang="en-GB" sz="1400" i="1" dirty="0" err="1" smtClean="0"/>
              <a:t>seus</a:t>
            </a:r>
            <a:r>
              <a:rPr lang="en-GB" sz="1400" i="1" dirty="0" smtClean="0"/>
              <a:t> </a:t>
            </a:r>
            <a:r>
              <a:rPr lang="en-GB" sz="1400" i="1" dirty="0" err="1" smtClean="0"/>
              <a:t>concorrentes</a:t>
            </a:r>
            <a:endParaRPr lang="en-GB" sz="1400" i="1" dirty="0"/>
          </a:p>
        </p:txBody>
      </p:sp>
      <p:pic>
        <p:nvPicPr>
          <p:cNvPr id="3" name="Picture 2"/>
          <p:cNvPicPr>
            <a:picLocks noChangeAspect="1"/>
          </p:cNvPicPr>
          <p:nvPr/>
        </p:nvPicPr>
        <p:blipFill>
          <a:blip r:embed="rId3"/>
          <a:stretch>
            <a:fillRect/>
          </a:stretch>
        </p:blipFill>
        <p:spPr>
          <a:xfrm>
            <a:off x="4495888" y="1520766"/>
            <a:ext cx="4293885" cy="2979956"/>
          </a:xfrm>
          <a:prstGeom prst="rect">
            <a:avLst/>
          </a:prstGeom>
        </p:spPr>
      </p:pic>
    </p:spTree>
    <p:extLst>
      <p:ext uri="{BB962C8B-B14F-4D97-AF65-F5344CB8AC3E}">
        <p14:creationId xmlns:p14="http://schemas.microsoft.com/office/powerpoint/2010/main" val="4221400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type="body" sz="quarter" idx="13"/>
          </p:nvPr>
        </p:nvSpPr>
        <p:spPr/>
        <p:txBody>
          <a:bodyPr/>
          <a:lstStyle/>
          <a:p>
            <a:r>
              <a:rPr lang="de-DE" dirty="0" smtClean="0"/>
              <a:t>CONTEXTO</a:t>
            </a:r>
            <a:endParaRPr lang="de-DE" dirty="0"/>
          </a:p>
        </p:txBody>
      </p:sp>
      <p:sp>
        <p:nvSpPr>
          <p:cNvPr id="5" name="TextBox 4"/>
          <p:cNvSpPr txBox="1"/>
          <p:nvPr/>
        </p:nvSpPr>
        <p:spPr>
          <a:xfrm>
            <a:off x="2924905" y="2342329"/>
            <a:ext cx="3442802" cy="184666"/>
          </a:xfrm>
          <a:prstGeom prst="rect">
            <a:avLst/>
          </a:prstGeom>
          <a:noFill/>
        </p:spPr>
        <p:txBody>
          <a:bodyPr wrap="none" lIns="0" tIns="0" rIns="0" bIns="0" rtlCol="0">
            <a:spAutoFit/>
          </a:bodyPr>
          <a:lstStyle/>
          <a:p>
            <a:r>
              <a:rPr lang="pt-BR" sz="1200" dirty="0"/>
              <a:t>https://www.youtube.com/watch?v=mhe5kX10CR4</a:t>
            </a:r>
            <a:endParaRPr lang="pt-BR" sz="1200" dirty="0" smtClean="0"/>
          </a:p>
        </p:txBody>
      </p:sp>
      <p:sp>
        <p:nvSpPr>
          <p:cNvPr id="2" name="TextBox 1"/>
          <p:cNvSpPr txBox="1"/>
          <p:nvPr/>
        </p:nvSpPr>
        <p:spPr>
          <a:xfrm>
            <a:off x="3343341" y="1929974"/>
            <a:ext cx="2515112" cy="184666"/>
          </a:xfrm>
          <a:prstGeom prst="rect">
            <a:avLst/>
          </a:prstGeom>
          <a:noFill/>
        </p:spPr>
        <p:txBody>
          <a:bodyPr wrap="none" lIns="0" tIns="0" rIns="0" bIns="0" rtlCol="0">
            <a:spAutoFit/>
          </a:bodyPr>
          <a:lstStyle/>
          <a:p>
            <a:r>
              <a:rPr lang="en-US" sz="1200" dirty="0" err="1" smtClean="0"/>
              <a:t>Cliente</a:t>
            </a:r>
            <a:r>
              <a:rPr lang="en-US" sz="1200" dirty="0" smtClean="0"/>
              <a:t> e um Banco </a:t>
            </a:r>
            <a:r>
              <a:rPr lang="en-US" sz="1200" dirty="0" err="1" smtClean="0"/>
              <a:t>usando</a:t>
            </a:r>
            <a:r>
              <a:rPr lang="en-US" sz="1200" dirty="0" smtClean="0"/>
              <a:t> Big Data</a:t>
            </a:r>
            <a:endParaRPr lang="pt-BR" sz="1200" dirty="0" err="1" smtClean="0"/>
          </a:p>
        </p:txBody>
      </p:sp>
      <p:sp>
        <p:nvSpPr>
          <p:cNvPr id="3" name="Title 2"/>
          <p:cNvSpPr>
            <a:spLocks noGrp="1"/>
          </p:cNvSpPr>
          <p:nvPr>
            <p:ph type="title"/>
          </p:nvPr>
        </p:nvSpPr>
        <p:spPr/>
        <p:txBody>
          <a:bodyPr/>
          <a:lstStyle/>
          <a:p>
            <a:r>
              <a:rPr lang="pt-BR" dirty="0" smtClean="0"/>
              <a:t>Exemplo de Caso de Uso</a:t>
            </a:r>
            <a:endParaRPr lang="pt-BR" dirty="0"/>
          </a:p>
        </p:txBody>
      </p:sp>
    </p:spTree>
    <p:extLst>
      <p:ext uri="{BB962C8B-B14F-4D97-AF65-F5344CB8AC3E}">
        <p14:creationId xmlns:p14="http://schemas.microsoft.com/office/powerpoint/2010/main" val="1706326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BigData vs Analytics</a:t>
            </a:r>
            <a:endParaRPr lang="de-DE" dirty="0"/>
          </a:p>
        </p:txBody>
      </p:sp>
      <p:sp>
        <p:nvSpPr>
          <p:cNvPr id="5" name="Inhaltsplatzhalter 4"/>
          <p:cNvSpPr>
            <a:spLocks noGrp="1"/>
          </p:cNvSpPr>
          <p:nvPr>
            <p:ph type="body" sz="quarter" idx="13"/>
          </p:nvPr>
        </p:nvSpPr>
        <p:spPr/>
        <p:txBody>
          <a:bodyPr/>
          <a:lstStyle/>
          <a:p>
            <a:r>
              <a:rPr lang="de-DE" dirty="0" smtClean="0"/>
              <a:t>TERMINOLOGIA</a:t>
            </a:r>
            <a:endParaRPr lang="de-DE" dirty="0"/>
          </a:p>
        </p:txBody>
      </p:sp>
      <p:sp>
        <p:nvSpPr>
          <p:cNvPr id="3" name="Oval 2"/>
          <p:cNvSpPr/>
          <p:nvPr/>
        </p:nvSpPr>
        <p:spPr>
          <a:xfrm>
            <a:off x="2735179" y="1090863"/>
            <a:ext cx="2911642" cy="1371600"/>
          </a:xfrm>
          <a:prstGeom prst="ellipse">
            <a:avLst/>
          </a:prstGeom>
          <a:solidFill>
            <a:schemeClr val="bg1"/>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BigData</a:t>
            </a:r>
          </a:p>
        </p:txBody>
      </p:sp>
      <p:sp>
        <p:nvSpPr>
          <p:cNvPr id="4" name="Rectangle 3"/>
          <p:cNvSpPr/>
          <p:nvPr/>
        </p:nvSpPr>
        <p:spPr>
          <a:xfrm>
            <a:off x="3228474" y="3088660"/>
            <a:ext cx="1925052" cy="866273"/>
          </a:xfrm>
          <a:prstGeom prst="rect">
            <a:avLst/>
          </a:prstGeom>
          <a:solidFill>
            <a:schemeClr val="bg1"/>
          </a:solid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Analytics</a:t>
            </a:r>
          </a:p>
        </p:txBody>
      </p:sp>
      <p:cxnSp>
        <p:nvCxnSpPr>
          <p:cNvPr id="10" name="Straight Arrow Connector 9"/>
          <p:cNvCxnSpPr>
            <a:stCxn id="3" idx="4"/>
            <a:endCxn id="4" idx="0"/>
          </p:cNvCxnSpPr>
          <p:nvPr/>
        </p:nvCxnSpPr>
        <p:spPr>
          <a:xfrm>
            <a:off x="4191000" y="2462463"/>
            <a:ext cx="0" cy="6261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8361" y="3244797"/>
            <a:ext cx="2165657" cy="553998"/>
          </a:xfrm>
          <a:prstGeom prst="rect">
            <a:avLst/>
          </a:prstGeom>
          <a:noFill/>
        </p:spPr>
        <p:txBody>
          <a:bodyPr wrap="none" lIns="0" tIns="0" rIns="0" bIns="0" rtlCol="0">
            <a:spAutoFit/>
          </a:bodyPr>
          <a:lstStyle/>
          <a:p>
            <a:pPr algn="ctr"/>
            <a:r>
              <a:rPr lang="pt-BR" sz="1200" dirty="0" smtClean="0"/>
              <a:t>Utilização desses dados</a:t>
            </a:r>
          </a:p>
          <a:p>
            <a:pPr algn="ctr"/>
            <a:r>
              <a:rPr lang="pt-BR" sz="1200" dirty="0" smtClean="0"/>
              <a:t>para obtenção</a:t>
            </a:r>
          </a:p>
          <a:p>
            <a:pPr algn="ctr"/>
            <a:r>
              <a:rPr lang="pt-BR" sz="1200" dirty="0" smtClean="0"/>
              <a:t>de insights ou tomadas de ação</a:t>
            </a:r>
          </a:p>
        </p:txBody>
      </p:sp>
      <p:sp>
        <p:nvSpPr>
          <p:cNvPr id="13" name="TextBox 12"/>
          <p:cNvSpPr txBox="1"/>
          <p:nvPr/>
        </p:nvSpPr>
        <p:spPr>
          <a:xfrm>
            <a:off x="5974009" y="1443334"/>
            <a:ext cx="2114361" cy="738664"/>
          </a:xfrm>
          <a:prstGeom prst="rect">
            <a:avLst/>
          </a:prstGeom>
          <a:noFill/>
        </p:spPr>
        <p:txBody>
          <a:bodyPr wrap="none" lIns="0" tIns="0" rIns="0" bIns="0" rtlCol="0">
            <a:spAutoFit/>
          </a:bodyPr>
          <a:lstStyle/>
          <a:p>
            <a:pPr algn="ctr"/>
            <a:r>
              <a:rPr lang="pt-BR" sz="1200" dirty="0" smtClean="0"/>
              <a:t>Grande volume e </a:t>
            </a:r>
          </a:p>
          <a:p>
            <a:pPr algn="ctr"/>
            <a:r>
              <a:rPr lang="pt-BR" sz="1200" dirty="0" smtClean="0"/>
              <a:t>variedade de dados</a:t>
            </a:r>
          </a:p>
          <a:p>
            <a:pPr algn="ctr"/>
            <a:r>
              <a:rPr lang="pt-BR" sz="1200" dirty="0" smtClean="0"/>
              <a:t>gerados a todo instante</a:t>
            </a:r>
          </a:p>
          <a:p>
            <a:pPr algn="ctr"/>
            <a:r>
              <a:rPr lang="pt-BR" sz="1200" dirty="0" smtClean="0"/>
              <a:t>dentro e fora das organizações</a:t>
            </a:r>
          </a:p>
        </p:txBody>
      </p:sp>
    </p:spTree>
    <p:extLst>
      <p:ext uri="{BB962C8B-B14F-4D97-AF65-F5344CB8AC3E}">
        <p14:creationId xmlns:p14="http://schemas.microsoft.com/office/powerpoint/2010/main" val="2510189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BigData vs Analytics vs NoSQL</a:t>
            </a:r>
            <a:endParaRPr lang="de-DE" dirty="0"/>
          </a:p>
        </p:txBody>
      </p:sp>
      <p:sp>
        <p:nvSpPr>
          <p:cNvPr id="5" name="Inhaltsplatzhalter 4"/>
          <p:cNvSpPr>
            <a:spLocks noGrp="1"/>
          </p:cNvSpPr>
          <p:nvPr>
            <p:ph type="body" sz="quarter" idx="13"/>
          </p:nvPr>
        </p:nvSpPr>
        <p:spPr/>
        <p:txBody>
          <a:bodyPr/>
          <a:lstStyle/>
          <a:p>
            <a:r>
              <a:rPr lang="de-DE" dirty="0" smtClean="0"/>
              <a:t>TERMINOLOGIA</a:t>
            </a:r>
            <a:endParaRPr lang="de-DE" dirty="0"/>
          </a:p>
        </p:txBody>
      </p:sp>
      <p:sp>
        <p:nvSpPr>
          <p:cNvPr id="3" name="Oval 2"/>
          <p:cNvSpPr/>
          <p:nvPr/>
        </p:nvSpPr>
        <p:spPr>
          <a:xfrm>
            <a:off x="2735179" y="1090863"/>
            <a:ext cx="2911642" cy="1371600"/>
          </a:xfrm>
          <a:prstGeom prst="ellipse">
            <a:avLst/>
          </a:prstGeom>
          <a:solidFill>
            <a:schemeClr val="bg1"/>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BigData</a:t>
            </a:r>
          </a:p>
        </p:txBody>
      </p:sp>
      <p:sp>
        <p:nvSpPr>
          <p:cNvPr id="4" name="Rectangle 3"/>
          <p:cNvSpPr/>
          <p:nvPr/>
        </p:nvSpPr>
        <p:spPr>
          <a:xfrm>
            <a:off x="1303422" y="3088660"/>
            <a:ext cx="1925052" cy="866273"/>
          </a:xfrm>
          <a:prstGeom prst="rect">
            <a:avLst/>
          </a:prstGeom>
          <a:solidFill>
            <a:schemeClr val="bg1"/>
          </a:solid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Analytics</a:t>
            </a:r>
          </a:p>
        </p:txBody>
      </p:sp>
      <p:cxnSp>
        <p:nvCxnSpPr>
          <p:cNvPr id="10" name="Straight Arrow Connector 9"/>
          <p:cNvCxnSpPr>
            <a:stCxn id="3" idx="4"/>
            <a:endCxn id="4" idx="0"/>
          </p:cNvCxnSpPr>
          <p:nvPr/>
        </p:nvCxnSpPr>
        <p:spPr>
          <a:xfrm flipH="1">
            <a:off x="2265948" y="2462463"/>
            <a:ext cx="1925052" cy="6261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506453" y="3088660"/>
            <a:ext cx="1925052" cy="866273"/>
          </a:xfrm>
          <a:prstGeom prst="rect">
            <a:avLst/>
          </a:prstGeom>
          <a:solidFill>
            <a:schemeClr val="bg1"/>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NoSQL</a:t>
            </a:r>
          </a:p>
        </p:txBody>
      </p:sp>
      <p:cxnSp>
        <p:nvCxnSpPr>
          <p:cNvPr id="9" name="Straight Arrow Connector 8"/>
          <p:cNvCxnSpPr>
            <a:stCxn id="3" idx="4"/>
            <a:endCxn id="8" idx="0"/>
          </p:cNvCxnSpPr>
          <p:nvPr/>
        </p:nvCxnSpPr>
        <p:spPr>
          <a:xfrm>
            <a:off x="4191000" y="2462463"/>
            <a:ext cx="2277979" cy="6261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8" idx="1"/>
          </p:cNvCxnSpPr>
          <p:nvPr/>
        </p:nvCxnSpPr>
        <p:spPr>
          <a:xfrm>
            <a:off x="3228474" y="3521797"/>
            <a:ext cx="227797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80149" y="1459468"/>
            <a:ext cx="878446" cy="369332"/>
          </a:xfrm>
          <a:prstGeom prst="rect">
            <a:avLst/>
          </a:prstGeom>
          <a:noFill/>
        </p:spPr>
        <p:txBody>
          <a:bodyPr wrap="none" lIns="0" tIns="0" rIns="0" bIns="0" rtlCol="0">
            <a:spAutoFit/>
          </a:bodyPr>
          <a:lstStyle/>
          <a:p>
            <a:pPr algn="ctr"/>
            <a:r>
              <a:rPr lang="pt-BR" sz="1200" dirty="0" smtClean="0"/>
              <a:t>Geração dos</a:t>
            </a:r>
          </a:p>
          <a:p>
            <a:pPr algn="ctr"/>
            <a:r>
              <a:rPr lang="pt-BR" sz="1200" dirty="0" smtClean="0"/>
              <a:t>Dados</a:t>
            </a:r>
          </a:p>
        </p:txBody>
      </p:sp>
      <p:sp>
        <p:nvSpPr>
          <p:cNvPr id="17" name="TextBox 16"/>
          <p:cNvSpPr txBox="1"/>
          <p:nvPr/>
        </p:nvSpPr>
        <p:spPr>
          <a:xfrm>
            <a:off x="1414463" y="2476784"/>
            <a:ext cx="1209818" cy="369332"/>
          </a:xfrm>
          <a:prstGeom prst="rect">
            <a:avLst/>
          </a:prstGeom>
          <a:noFill/>
        </p:spPr>
        <p:txBody>
          <a:bodyPr wrap="none" lIns="0" tIns="0" rIns="0" bIns="0" rtlCol="0">
            <a:spAutoFit/>
          </a:bodyPr>
          <a:lstStyle/>
          <a:p>
            <a:pPr algn="ctr"/>
            <a:r>
              <a:rPr lang="pt-BR" sz="1200" dirty="0" smtClean="0"/>
              <a:t>Captura e Análise</a:t>
            </a:r>
          </a:p>
          <a:p>
            <a:pPr algn="ctr"/>
            <a:r>
              <a:rPr lang="pt-BR" sz="1200" dirty="0"/>
              <a:t>d</a:t>
            </a:r>
            <a:r>
              <a:rPr lang="pt-BR" sz="1200" dirty="0" smtClean="0"/>
              <a:t>e Dados</a:t>
            </a:r>
          </a:p>
        </p:txBody>
      </p:sp>
      <p:sp>
        <p:nvSpPr>
          <p:cNvPr id="18" name="TextBox 17"/>
          <p:cNvSpPr txBox="1"/>
          <p:nvPr/>
        </p:nvSpPr>
        <p:spPr>
          <a:xfrm>
            <a:off x="6092282" y="2284288"/>
            <a:ext cx="2168863" cy="553998"/>
          </a:xfrm>
          <a:prstGeom prst="rect">
            <a:avLst/>
          </a:prstGeom>
          <a:noFill/>
        </p:spPr>
        <p:txBody>
          <a:bodyPr wrap="none" lIns="0" tIns="0" rIns="0" bIns="0" rtlCol="0">
            <a:spAutoFit/>
          </a:bodyPr>
          <a:lstStyle/>
          <a:p>
            <a:pPr algn="ctr"/>
            <a:r>
              <a:rPr lang="pt-BR" sz="1200" dirty="0" smtClean="0"/>
              <a:t>Armazenamento do</a:t>
            </a:r>
          </a:p>
          <a:p>
            <a:pPr algn="ctr"/>
            <a:r>
              <a:rPr lang="pt-BR" sz="1200" dirty="0" smtClean="0"/>
              <a:t>Dados em todas as sua formas;</a:t>
            </a:r>
          </a:p>
          <a:p>
            <a:pPr algn="ctr"/>
            <a:r>
              <a:rPr lang="pt-BR" sz="1200" dirty="0" smtClean="0"/>
              <a:t>Estruturados ou não</a:t>
            </a:r>
          </a:p>
        </p:txBody>
      </p:sp>
    </p:spTree>
    <p:extLst>
      <p:ext uri="{BB962C8B-B14F-4D97-AF65-F5344CB8AC3E}">
        <p14:creationId xmlns:p14="http://schemas.microsoft.com/office/powerpoint/2010/main" val="2955595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726" y="2574758"/>
            <a:ext cx="3160295" cy="2085474"/>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r>
              <a:rPr lang="pt-BR" sz="1200" dirty="0" smtClean="0">
                <a:solidFill>
                  <a:schemeClr val="tx1"/>
                </a:solidFill>
              </a:rPr>
              <a:t>Área de Conhecimento/Função</a:t>
            </a:r>
          </a:p>
          <a:p>
            <a:pPr algn="ctr"/>
            <a:r>
              <a:rPr lang="pt-BR" sz="1200" dirty="0" smtClean="0">
                <a:solidFill>
                  <a:schemeClr val="tx1"/>
                </a:solidFill>
              </a:rPr>
              <a:t>(Estatística, Matemática, IA, TI)</a:t>
            </a:r>
          </a:p>
        </p:txBody>
      </p:sp>
      <p:sp>
        <p:nvSpPr>
          <p:cNvPr id="13" name="Rectangle 12"/>
          <p:cNvSpPr/>
          <p:nvPr/>
        </p:nvSpPr>
        <p:spPr>
          <a:xfrm>
            <a:off x="4836696" y="2630905"/>
            <a:ext cx="3160295" cy="2085474"/>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r>
              <a:rPr lang="pt-BR" sz="1200" dirty="0" smtClean="0">
                <a:solidFill>
                  <a:schemeClr val="tx1"/>
                </a:solidFill>
              </a:rPr>
              <a:t>Softwares de Gerenciamento de</a:t>
            </a:r>
          </a:p>
          <a:p>
            <a:pPr algn="ctr"/>
            <a:r>
              <a:rPr lang="pt-BR" sz="1200" dirty="0" smtClean="0">
                <a:solidFill>
                  <a:schemeClr val="tx1"/>
                </a:solidFill>
              </a:rPr>
              <a:t>Banco de Dados de diversos tipos</a:t>
            </a:r>
          </a:p>
          <a:p>
            <a:pPr algn="ctr"/>
            <a:r>
              <a:rPr lang="pt-BR" sz="1200" dirty="0" smtClean="0">
                <a:solidFill>
                  <a:schemeClr val="tx1"/>
                </a:solidFill>
              </a:rPr>
              <a:t>“Não apenas SQL”</a:t>
            </a:r>
            <a:br>
              <a:rPr lang="pt-BR" sz="1200" dirty="0" smtClean="0">
                <a:solidFill>
                  <a:schemeClr val="tx1"/>
                </a:solidFill>
              </a:rPr>
            </a:br>
            <a:endParaRPr lang="pt-BR" sz="1200" dirty="0" smtClean="0">
              <a:solidFill>
                <a:schemeClr val="tx1"/>
              </a:solidFill>
            </a:endParaRPr>
          </a:p>
        </p:txBody>
      </p:sp>
      <p:sp>
        <p:nvSpPr>
          <p:cNvPr id="14" name="Rectangle 13"/>
          <p:cNvSpPr/>
          <p:nvPr/>
        </p:nvSpPr>
        <p:spPr>
          <a:xfrm>
            <a:off x="1556084" y="978567"/>
            <a:ext cx="5585284" cy="1483895"/>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ctr"/>
            <a:endParaRPr lang="pt-BR" sz="1200" dirty="0" smtClean="0">
              <a:solidFill>
                <a:schemeClr val="tx1"/>
              </a:solidFill>
            </a:endParaRPr>
          </a:p>
          <a:p>
            <a:pPr algn="ctr"/>
            <a:endParaRPr lang="pt-BR" sz="1200" dirty="0">
              <a:solidFill>
                <a:schemeClr val="tx1"/>
              </a:solidFill>
            </a:endParaRPr>
          </a:p>
          <a:p>
            <a:pPr algn="r"/>
            <a:r>
              <a:rPr lang="pt-BR" sz="1200" dirty="0" smtClean="0">
                <a:solidFill>
                  <a:schemeClr val="tx1"/>
                </a:solidFill>
              </a:rPr>
              <a:t>Termo do mercado</a:t>
            </a:r>
          </a:p>
          <a:p>
            <a:pPr algn="r"/>
            <a:r>
              <a:rPr lang="pt-BR" sz="1200" dirty="0" smtClean="0">
                <a:solidFill>
                  <a:schemeClr val="tx1"/>
                </a:solidFill>
              </a:rPr>
              <a:t>de referência</a:t>
            </a:r>
          </a:p>
        </p:txBody>
      </p:sp>
      <p:sp>
        <p:nvSpPr>
          <p:cNvPr id="7" name="Titel 6"/>
          <p:cNvSpPr>
            <a:spLocks noGrp="1"/>
          </p:cNvSpPr>
          <p:nvPr>
            <p:ph type="title"/>
          </p:nvPr>
        </p:nvSpPr>
        <p:spPr/>
        <p:txBody>
          <a:bodyPr/>
          <a:lstStyle/>
          <a:p>
            <a:r>
              <a:rPr lang="de-DE" dirty="0" smtClean="0"/>
              <a:t>BigData vs Analytics vs NoSQL</a:t>
            </a:r>
            <a:endParaRPr lang="de-DE" dirty="0"/>
          </a:p>
        </p:txBody>
      </p:sp>
      <p:sp>
        <p:nvSpPr>
          <p:cNvPr id="5" name="Inhaltsplatzhalter 4"/>
          <p:cNvSpPr>
            <a:spLocks noGrp="1"/>
          </p:cNvSpPr>
          <p:nvPr>
            <p:ph type="body" sz="quarter" idx="13"/>
          </p:nvPr>
        </p:nvSpPr>
        <p:spPr/>
        <p:txBody>
          <a:bodyPr/>
          <a:lstStyle/>
          <a:p>
            <a:r>
              <a:rPr lang="de-DE" dirty="0" smtClean="0"/>
              <a:t>TERMINOLOGIA</a:t>
            </a:r>
            <a:endParaRPr lang="de-DE" dirty="0"/>
          </a:p>
        </p:txBody>
      </p:sp>
      <p:sp>
        <p:nvSpPr>
          <p:cNvPr id="3" name="Oval 2"/>
          <p:cNvSpPr/>
          <p:nvPr/>
        </p:nvSpPr>
        <p:spPr>
          <a:xfrm>
            <a:off x="2735179" y="1090863"/>
            <a:ext cx="2911642" cy="1371600"/>
          </a:xfrm>
          <a:prstGeom prst="ellipse">
            <a:avLst/>
          </a:prstGeom>
          <a:solidFill>
            <a:schemeClr val="bg1"/>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BigData</a:t>
            </a:r>
          </a:p>
        </p:txBody>
      </p:sp>
      <p:sp>
        <p:nvSpPr>
          <p:cNvPr id="4" name="Rectangle 3"/>
          <p:cNvSpPr/>
          <p:nvPr/>
        </p:nvSpPr>
        <p:spPr>
          <a:xfrm>
            <a:off x="1303422" y="3088660"/>
            <a:ext cx="1925052" cy="866273"/>
          </a:xfrm>
          <a:prstGeom prst="rect">
            <a:avLst/>
          </a:prstGeom>
          <a:solidFill>
            <a:schemeClr val="bg1"/>
          </a:solidFill>
          <a:ln w="50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Analytics</a:t>
            </a:r>
          </a:p>
        </p:txBody>
      </p:sp>
      <p:cxnSp>
        <p:nvCxnSpPr>
          <p:cNvPr id="10" name="Straight Arrow Connector 9"/>
          <p:cNvCxnSpPr>
            <a:stCxn id="3" idx="4"/>
            <a:endCxn id="4" idx="0"/>
          </p:cNvCxnSpPr>
          <p:nvPr/>
        </p:nvCxnSpPr>
        <p:spPr>
          <a:xfrm flipH="1">
            <a:off x="2265948" y="2462463"/>
            <a:ext cx="1925052" cy="6261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506453" y="3088660"/>
            <a:ext cx="1925052" cy="866273"/>
          </a:xfrm>
          <a:prstGeom prst="rect">
            <a:avLst/>
          </a:prstGeom>
          <a:solidFill>
            <a:schemeClr val="bg1"/>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pt-BR" sz="1200" dirty="0" smtClean="0">
                <a:solidFill>
                  <a:schemeClr val="tx1"/>
                </a:solidFill>
              </a:rPr>
              <a:t>NoSQL</a:t>
            </a:r>
          </a:p>
        </p:txBody>
      </p:sp>
      <p:cxnSp>
        <p:nvCxnSpPr>
          <p:cNvPr id="9" name="Straight Arrow Connector 8"/>
          <p:cNvCxnSpPr>
            <a:stCxn id="3" idx="4"/>
            <a:endCxn id="8" idx="0"/>
          </p:cNvCxnSpPr>
          <p:nvPr/>
        </p:nvCxnSpPr>
        <p:spPr>
          <a:xfrm>
            <a:off x="4191000" y="2462463"/>
            <a:ext cx="2277979" cy="6261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a:endCxn id="8" idx="1"/>
          </p:cNvCxnSpPr>
          <p:nvPr/>
        </p:nvCxnSpPr>
        <p:spPr>
          <a:xfrm>
            <a:off x="3228474" y="3521797"/>
            <a:ext cx="227797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459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BigData Analytics</a:t>
            </a:r>
            <a:endParaRPr lang="de-DE" dirty="0"/>
          </a:p>
        </p:txBody>
      </p:sp>
      <p:sp>
        <p:nvSpPr>
          <p:cNvPr id="5" name="Inhaltsplatzhalter 4"/>
          <p:cNvSpPr>
            <a:spLocks noGrp="1"/>
          </p:cNvSpPr>
          <p:nvPr>
            <p:ph type="body" sz="quarter" idx="13"/>
          </p:nvPr>
        </p:nvSpPr>
        <p:spPr/>
        <p:txBody>
          <a:bodyPr/>
          <a:lstStyle/>
          <a:p>
            <a:r>
              <a:rPr lang="de-DE" dirty="0" smtClean="0"/>
              <a:t>TERMINOLOGIA</a:t>
            </a:r>
            <a:endParaRPr lang="de-DE" dirty="0"/>
          </a:p>
        </p:txBody>
      </p:sp>
      <p:sp>
        <p:nvSpPr>
          <p:cNvPr id="18" name="Oval 17"/>
          <p:cNvSpPr/>
          <p:nvPr/>
        </p:nvSpPr>
        <p:spPr>
          <a:xfrm>
            <a:off x="6753726" y="1163053"/>
            <a:ext cx="1764632" cy="1764631"/>
          </a:xfrm>
          <a:prstGeom prst="ellipse">
            <a:avLst/>
          </a:prstGeom>
          <a:solidFill>
            <a:schemeClr val="bg1"/>
          </a:solidFill>
          <a:ln w="38100" cmpd="sng">
            <a:solidFill>
              <a:schemeClr val="accent2"/>
            </a:solidFill>
            <a:miter lim="800000"/>
          </a:ln>
          <a:effectLst/>
        </p:spPr>
        <p:style>
          <a:lnRef idx="2">
            <a:scrgbClr r="0" g="0" b="0"/>
          </a:lnRef>
          <a:fillRef idx="1">
            <a:scrgbClr r="0" g="0" b="0"/>
          </a:fillRef>
          <a:effectRef idx="0">
            <a:scrgbClr r="0" g="0" b="0"/>
          </a:effectRef>
          <a:fontRef idx="minor">
            <a:schemeClr val="lt1"/>
          </a:fontRef>
        </p:style>
        <p:txBody>
          <a:bodyPr rot="0" spcFirstLastPara="0" vertOverflow="overflow" horzOverflow="overflow" vert="horz" wrap="square" lIns="108000" tIns="39600" rIns="108000" bIns="39600" numCol="1" spcCol="0" rtlCol="0" fromWordArt="0" anchor="ctr" anchorCtr="0" forceAA="0" compatLnSpc="1">
            <a:prstTxWarp prst="textNoShape">
              <a:avLst/>
            </a:prstTxWarp>
            <a:noAutofit/>
          </a:bodyPr>
          <a:lstStyle/>
          <a:p>
            <a:pPr algn="ctr" defTabSz="444500">
              <a:spcBef>
                <a:spcPct val="0"/>
              </a:spcBef>
              <a:spcAft>
                <a:spcPct val="35000"/>
              </a:spcAft>
            </a:pPr>
            <a:r>
              <a:rPr lang="pt-BR" dirty="0">
                <a:solidFill>
                  <a:schemeClr val="tx1"/>
                </a:solidFill>
              </a:rPr>
              <a:t>Resultado</a:t>
            </a:r>
          </a:p>
        </p:txBody>
      </p:sp>
      <p:sp>
        <p:nvSpPr>
          <p:cNvPr id="19" name="Rechteck 31"/>
          <p:cNvSpPr/>
          <p:nvPr/>
        </p:nvSpPr>
        <p:spPr>
          <a:xfrm>
            <a:off x="4979691" y="3665862"/>
            <a:ext cx="2656351" cy="492028"/>
          </a:xfrm>
          <a:prstGeom prst="rect">
            <a:avLst/>
          </a:prstGeom>
          <a:solidFill>
            <a:schemeClr val="bg1"/>
          </a:solidFill>
          <a:ln w="38100" cmpd="sng">
            <a:solidFill>
              <a:schemeClr val="accent2"/>
            </a:solidFill>
            <a:miter lim="800000"/>
          </a:ln>
          <a:effectLst/>
        </p:spPr>
        <p:style>
          <a:lnRef idx="2">
            <a:scrgbClr r="0" g="0" b="0"/>
          </a:lnRef>
          <a:fillRef idx="1">
            <a:scrgbClr r="0" g="0" b="0"/>
          </a:fillRef>
          <a:effectRef idx="0">
            <a:scrgbClr r="0" g="0" b="0"/>
          </a:effectRef>
          <a:fontRef idx="minor">
            <a:schemeClr val="lt1"/>
          </a:fontRef>
        </p:style>
        <p:txBody>
          <a:bodyPr rot="0" spcFirstLastPara="0" vertOverflow="overflow" horzOverflow="overflow" vert="horz" wrap="square" lIns="108000" tIns="39600" rIns="108000" bIns="39600" numCol="1" spcCol="0" rtlCol="0" fromWordArt="0" anchor="ctr" anchorCtr="0" forceAA="0" compatLnSpc="1">
            <a:prstTxWarp prst="textNoShape">
              <a:avLst/>
            </a:prstTxWarp>
            <a:noAutofit/>
          </a:bodyPr>
          <a:lstStyle/>
          <a:p>
            <a:pPr algn="ctr"/>
            <a:r>
              <a:rPr lang="pt-BR" sz="1200" dirty="0">
                <a:solidFill>
                  <a:srgbClr val="008AC9"/>
                </a:solidFill>
              </a:rPr>
              <a:t>Resultados e interpretação rápida</a:t>
            </a:r>
          </a:p>
          <a:p>
            <a:pPr algn="ctr"/>
            <a:r>
              <a:rPr lang="pt-BR" sz="1200" dirty="0">
                <a:solidFill>
                  <a:srgbClr val="008AC9"/>
                </a:solidFill>
              </a:rPr>
              <a:t>dos dados</a:t>
            </a:r>
            <a:endParaRPr lang="de-DE" sz="1200" b="1" dirty="0" smtClean="0">
              <a:solidFill>
                <a:schemeClr val="tx1"/>
              </a:solidFill>
            </a:endParaRPr>
          </a:p>
        </p:txBody>
      </p:sp>
      <p:sp>
        <p:nvSpPr>
          <p:cNvPr id="20" name="TextBox 19"/>
          <p:cNvSpPr txBox="1"/>
          <p:nvPr/>
        </p:nvSpPr>
        <p:spPr>
          <a:xfrm>
            <a:off x="3962400" y="1799146"/>
            <a:ext cx="1344920" cy="492443"/>
          </a:xfrm>
          <a:prstGeom prst="rect">
            <a:avLst/>
          </a:prstGeom>
          <a:noFill/>
        </p:spPr>
        <p:txBody>
          <a:bodyPr wrap="none" lIns="0" tIns="0" rIns="0" bIns="0" rtlCol="0">
            <a:spAutoFit/>
          </a:bodyPr>
          <a:lstStyle/>
          <a:p>
            <a:r>
              <a:rPr lang="pt-BR" sz="3200" dirty="0" smtClean="0">
                <a:solidFill>
                  <a:srgbClr val="008AC9"/>
                </a:solidFill>
              </a:rPr>
              <a:t>Análise</a:t>
            </a:r>
          </a:p>
        </p:txBody>
      </p:sp>
      <p:sp>
        <p:nvSpPr>
          <p:cNvPr id="21" name="TextBox 20"/>
          <p:cNvSpPr txBox="1"/>
          <p:nvPr/>
        </p:nvSpPr>
        <p:spPr>
          <a:xfrm>
            <a:off x="1042737" y="1799146"/>
            <a:ext cx="1572546" cy="492443"/>
          </a:xfrm>
          <a:prstGeom prst="rect">
            <a:avLst/>
          </a:prstGeom>
          <a:noFill/>
        </p:spPr>
        <p:txBody>
          <a:bodyPr wrap="none" lIns="0" tIns="0" rIns="0" bIns="0" rtlCol="0">
            <a:spAutoFit/>
          </a:bodyPr>
          <a:lstStyle/>
          <a:p>
            <a:r>
              <a:rPr lang="pt-BR" sz="3200" dirty="0" smtClean="0">
                <a:solidFill>
                  <a:srgbClr val="008AC9"/>
                </a:solidFill>
              </a:rPr>
              <a:t>Big Data</a:t>
            </a:r>
          </a:p>
        </p:txBody>
      </p:sp>
      <p:sp>
        <p:nvSpPr>
          <p:cNvPr id="22" name="TextBox 21"/>
          <p:cNvSpPr txBox="1"/>
          <p:nvPr/>
        </p:nvSpPr>
        <p:spPr>
          <a:xfrm>
            <a:off x="1089224" y="3252446"/>
            <a:ext cx="1526059" cy="184666"/>
          </a:xfrm>
          <a:prstGeom prst="rect">
            <a:avLst/>
          </a:prstGeom>
          <a:noFill/>
        </p:spPr>
        <p:txBody>
          <a:bodyPr wrap="none" lIns="0" tIns="0" rIns="0" bIns="0" rtlCol="0">
            <a:spAutoFit/>
          </a:bodyPr>
          <a:lstStyle/>
          <a:p>
            <a:r>
              <a:rPr lang="pt-BR" sz="1200" dirty="0" smtClean="0">
                <a:solidFill>
                  <a:srgbClr val="008AC9"/>
                </a:solidFill>
              </a:rPr>
              <a:t>Diferentes dimensões:</a:t>
            </a:r>
          </a:p>
        </p:txBody>
      </p:sp>
      <p:sp>
        <p:nvSpPr>
          <p:cNvPr id="23" name="TextBox 22"/>
          <p:cNvSpPr txBox="1"/>
          <p:nvPr/>
        </p:nvSpPr>
        <p:spPr>
          <a:xfrm>
            <a:off x="1340157" y="3551529"/>
            <a:ext cx="1024190" cy="984885"/>
          </a:xfrm>
          <a:prstGeom prst="rect">
            <a:avLst/>
          </a:prstGeom>
          <a:noFill/>
        </p:spPr>
        <p:txBody>
          <a:bodyPr wrap="none" lIns="0" tIns="0" rIns="0" bIns="0" rtlCol="0">
            <a:spAutoFit/>
          </a:bodyPr>
          <a:lstStyle/>
          <a:p>
            <a:pPr algn="ctr"/>
            <a:r>
              <a:rPr lang="pt-BR" sz="1600" dirty="0" smtClean="0">
                <a:solidFill>
                  <a:srgbClr val="008AC9"/>
                </a:solidFill>
              </a:rPr>
              <a:t>Volume</a:t>
            </a:r>
          </a:p>
          <a:p>
            <a:pPr algn="ctr"/>
            <a:r>
              <a:rPr lang="pt-BR" sz="1600" dirty="0" smtClean="0">
                <a:solidFill>
                  <a:srgbClr val="008AC9"/>
                </a:solidFill>
              </a:rPr>
              <a:t>Velocidade</a:t>
            </a:r>
          </a:p>
          <a:p>
            <a:pPr algn="ctr"/>
            <a:r>
              <a:rPr lang="pt-BR" sz="1600" dirty="0" smtClean="0">
                <a:solidFill>
                  <a:srgbClr val="008AC9"/>
                </a:solidFill>
              </a:rPr>
              <a:t>Variedade</a:t>
            </a:r>
          </a:p>
          <a:p>
            <a:pPr algn="ctr"/>
            <a:r>
              <a:rPr lang="pt-BR" sz="1600" dirty="0" smtClean="0">
                <a:solidFill>
                  <a:srgbClr val="008AC9"/>
                </a:solidFill>
              </a:rPr>
              <a:t>Veracidade</a:t>
            </a:r>
          </a:p>
        </p:txBody>
      </p:sp>
      <p:sp>
        <p:nvSpPr>
          <p:cNvPr id="25" name="Half Frame 24"/>
          <p:cNvSpPr/>
          <p:nvPr/>
        </p:nvSpPr>
        <p:spPr>
          <a:xfrm rot="8112584">
            <a:off x="2726558" y="1712339"/>
            <a:ext cx="850232" cy="810125"/>
          </a:xfrm>
          <a:prstGeom prst="halfFrame">
            <a:avLst/>
          </a:prstGeom>
          <a:solidFill>
            <a:schemeClr val="bg1"/>
          </a:solidFill>
          <a:ln w="50800">
            <a:solidFill>
              <a:srgbClr val="1083CF"/>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a:solidFill>
                <a:schemeClr val="tx1"/>
              </a:solidFill>
            </a:endParaRPr>
          </a:p>
        </p:txBody>
      </p:sp>
      <p:sp>
        <p:nvSpPr>
          <p:cNvPr id="26" name="Half Frame 25"/>
          <p:cNvSpPr/>
          <p:nvPr/>
        </p:nvSpPr>
        <p:spPr>
          <a:xfrm rot="8112584">
            <a:off x="5517884" y="1712338"/>
            <a:ext cx="850232" cy="810125"/>
          </a:xfrm>
          <a:prstGeom prst="halfFrame">
            <a:avLst/>
          </a:prstGeom>
          <a:solidFill>
            <a:schemeClr val="bg1"/>
          </a:solidFill>
          <a:ln w="50800">
            <a:solidFill>
              <a:srgbClr val="1083CF"/>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27" name="Oval 6"/>
          <p:cNvSpPr>
            <a:spLocks noChangeArrowheads="1"/>
          </p:cNvSpPr>
          <p:nvPr/>
        </p:nvSpPr>
        <p:spPr bwMode="auto">
          <a:xfrm>
            <a:off x="1048057" y="1262468"/>
            <a:ext cx="292100" cy="288925"/>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Oval 6"/>
          <p:cNvSpPr>
            <a:spLocks noChangeArrowheads="1"/>
          </p:cNvSpPr>
          <p:nvPr/>
        </p:nvSpPr>
        <p:spPr bwMode="auto">
          <a:xfrm>
            <a:off x="1317861" y="2559908"/>
            <a:ext cx="292100" cy="288925"/>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Oval 6"/>
          <p:cNvSpPr>
            <a:spLocks noChangeArrowheads="1"/>
          </p:cNvSpPr>
          <p:nvPr/>
        </p:nvSpPr>
        <p:spPr bwMode="auto">
          <a:xfrm>
            <a:off x="2457839" y="1605214"/>
            <a:ext cx="292100" cy="288925"/>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Oval 6"/>
          <p:cNvSpPr>
            <a:spLocks noChangeArrowheads="1"/>
          </p:cNvSpPr>
          <p:nvPr/>
        </p:nvSpPr>
        <p:spPr bwMode="auto">
          <a:xfrm>
            <a:off x="1941231" y="2373465"/>
            <a:ext cx="292100" cy="288925"/>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 name="Oval 6"/>
          <p:cNvSpPr>
            <a:spLocks noChangeArrowheads="1"/>
          </p:cNvSpPr>
          <p:nvPr/>
        </p:nvSpPr>
        <p:spPr bwMode="auto">
          <a:xfrm>
            <a:off x="2564601" y="2291589"/>
            <a:ext cx="188468" cy="184358"/>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Oval 6"/>
          <p:cNvSpPr>
            <a:spLocks noChangeArrowheads="1"/>
          </p:cNvSpPr>
          <p:nvPr/>
        </p:nvSpPr>
        <p:spPr bwMode="auto">
          <a:xfrm>
            <a:off x="1993047" y="1527999"/>
            <a:ext cx="188468" cy="184358"/>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Oval 6"/>
          <p:cNvSpPr>
            <a:spLocks noChangeArrowheads="1"/>
          </p:cNvSpPr>
          <p:nvPr/>
        </p:nvSpPr>
        <p:spPr bwMode="auto">
          <a:xfrm>
            <a:off x="1481504" y="1592550"/>
            <a:ext cx="188468" cy="184358"/>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Oval 6"/>
          <p:cNvSpPr>
            <a:spLocks noChangeArrowheads="1"/>
          </p:cNvSpPr>
          <p:nvPr/>
        </p:nvSpPr>
        <p:spPr bwMode="auto">
          <a:xfrm>
            <a:off x="767085" y="2189107"/>
            <a:ext cx="188468" cy="184358"/>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 name="Oval 6"/>
          <p:cNvSpPr>
            <a:spLocks noChangeArrowheads="1"/>
          </p:cNvSpPr>
          <p:nvPr/>
        </p:nvSpPr>
        <p:spPr bwMode="auto">
          <a:xfrm>
            <a:off x="1744930" y="2688015"/>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Oval 6"/>
          <p:cNvSpPr>
            <a:spLocks noChangeArrowheads="1"/>
          </p:cNvSpPr>
          <p:nvPr/>
        </p:nvSpPr>
        <p:spPr bwMode="auto">
          <a:xfrm>
            <a:off x="2171999" y="2816122"/>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Oval 6"/>
          <p:cNvSpPr>
            <a:spLocks noChangeArrowheads="1"/>
          </p:cNvSpPr>
          <p:nvPr/>
        </p:nvSpPr>
        <p:spPr bwMode="auto">
          <a:xfrm>
            <a:off x="2407308" y="2456034"/>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Oval 6"/>
          <p:cNvSpPr>
            <a:spLocks noChangeArrowheads="1"/>
          </p:cNvSpPr>
          <p:nvPr/>
        </p:nvSpPr>
        <p:spPr bwMode="auto">
          <a:xfrm>
            <a:off x="2642617" y="2095946"/>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Oval 6"/>
          <p:cNvSpPr>
            <a:spLocks noChangeArrowheads="1"/>
          </p:cNvSpPr>
          <p:nvPr/>
        </p:nvSpPr>
        <p:spPr bwMode="auto">
          <a:xfrm>
            <a:off x="1829010" y="1287770"/>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Oval 6"/>
          <p:cNvSpPr>
            <a:spLocks noChangeArrowheads="1"/>
          </p:cNvSpPr>
          <p:nvPr/>
        </p:nvSpPr>
        <p:spPr bwMode="auto">
          <a:xfrm>
            <a:off x="790128" y="1712758"/>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Oval 6"/>
          <p:cNvSpPr>
            <a:spLocks noChangeArrowheads="1"/>
          </p:cNvSpPr>
          <p:nvPr/>
        </p:nvSpPr>
        <p:spPr bwMode="auto">
          <a:xfrm>
            <a:off x="1215221" y="2349621"/>
            <a:ext cx="107322" cy="112504"/>
          </a:xfrm>
          <a:prstGeom prst="ellipse">
            <a:avLst/>
          </a:pr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672630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noAutofit/>
          </a:bodyPr>
          <a:lstStyle/>
          <a:p>
            <a:pPr marL="1588"/>
            <a:r>
              <a:rPr lang="de-DE" dirty="0"/>
              <a:t>AGENDA</a:t>
            </a:r>
          </a:p>
        </p:txBody>
      </p:sp>
      <p:sp>
        <p:nvSpPr>
          <p:cNvPr id="6" name="Textplatzhalter 5"/>
          <p:cNvSpPr>
            <a:spLocks noGrp="1"/>
          </p:cNvSpPr>
          <p:nvPr>
            <p:ph type="body" sz="quarter" idx="11"/>
          </p:nvPr>
        </p:nvSpPr>
        <p:spPr/>
        <p:txBody>
          <a:bodyPr/>
          <a:lstStyle/>
          <a:p>
            <a:pPr marL="360000"/>
            <a:r>
              <a:rPr lang="en-GB" dirty="0" err="1" smtClean="0"/>
              <a:t>Contexto</a:t>
            </a:r>
            <a:endParaRPr lang="en-GB" dirty="0" smtClean="0"/>
          </a:p>
          <a:p>
            <a:pPr marL="360000"/>
            <a:r>
              <a:rPr lang="en-GB" dirty="0" err="1" smtClean="0"/>
              <a:t>Terminologia</a:t>
            </a:r>
            <a:endParaRPr lang="en-GB" dirty="0" smtClean="0"/>
          </a:p>
          <a:p>
            <a:pPr marL="360000"/>
            <a:r>
              <a:rPr lang="en-GB" dirty="0" err="1" smtClean="0"/>
              <a:t>Visão</a:t>
            </a:r>
            <a:r>
              <a:rPr lang="en-GB" dirty="0" smtClean="0"/>
              <a:t> </a:t>
            </a:r>
            <a:r>
              <a:rPr lang="en-GB" dirty="0" err="1" smtClean="0"/>
              <a:t>Geral</a:t>
            </a:r>
            <a:r>
              <a:rPr lang="en-GB" smtClean="0"/>
              <a:t> da Arquitetura</a:t>
            </a:r>
            <a:r>
              <a:rPr lang="en-GB" dirty="0" smtClean="0"/>
              <a:t> </a:t>
            </a:r>
            <a:r>
              <a:rPr lang="en-GB" dirty="0" err="1" smtClean="0"/>
              <a:t>BigData</a:t>
            </a:r>
            <a:endParaRPr lang="en-GB" dirty="0" smtClean="0"/>
          </a:p>
          <a:p>
            <a:pPr marL="360000"/>
            <a:r>
              <a:rPr lang="en-GB" dirty="0" smtClean="0"/>
              <a:t>NoSQL</a:t>
            </a:r>
          </a:p>
          <a:p>
            <a:pPr marL="360000"/>
            <a:r>
              <a:rPr lang="en-GB" dirty="0" err="1" smtClean="0"/>
              <a:t>Exemplos</a:t>
            </a:r>
            <a:endParaRPr lang="en-GB" dirty="0" smtClean="0"/>
          </a:p>
          <a:p>
            <a:pPr marL="0" indent="0">
              <a:buNone/>
            </a:pPr>
            <a:endParaRPr lang="en-GB" dirty="0"/>
          </a:p>
        </p:txBody>
      </p:sp>
    </p:spTree>
    <p:extLst>
      <p:ext uri="{BB962C8B-B14F-4D97-AF65-F5344CB8AC3E}">
        <p14:creationId xmlns:p14="http://schemas.microsoft.com/office/powerpoint/2010/main" val="3273180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Analytics</a:t>
            </a:r>
            <a:r>
              <a:rPr lang="de-DE" dirty="0" smtClean="0"/>
              <a:t> </a:t>
            </a:r>
            <a:r>
              <a:rPr lang="de-DE" dirty="0" smtClean="0"/>
              <a:t>vs BI</a:t>
            </a:r>
            <a:endParaRPr lang="de-DE" dirty="0"/>
          </a:p>
        </p:txBody>
      </p:sp>
      <p:sp>
        <p:nvSpPr>
          <p:cNvPr id="5" name="Inhaltsplatzhalter 4"/>
          <p:cNvSpPr>
            <a:spLocks noGrp="1"/>
          </p:cNvSpPr>
          <p:nvPr>
            <p:ph type="body" sz="quarter" idx="13"/>
          </p:nvPr>
        </p:nvSpPr>
        <p:spPr/>
        <p:txBody>
          <a:bodyPr/>
          <a:lstStyle/>
          <a:p>
            <a:r>
              <a:rPr lang="de-DE" dirty="0" smtClean="0"/>
              <a:t>TERMINOLOGIA</a:t>
            </a:r>
            <a:endParaRPr lang="de-DE" dirty="0"/>
          </a:p>
        </p:txBody>
      </p:sp>
      <p:sp>
        <p:nvSpPr>
          <p:cNvPr id="6" name="Rechteck 6"/>
          <p:cNvSpPr>
            <a:spLocks noChangeArrowheads="1"/>
          </p:cNvSpPr>
          <p:nvPr/>
        </p:nvSpPr>
        <p:spPr bwMode="auto">
          <a:xfrm>
            <a:off x="450000" y="940764"/>
            <a:ext cx="8196263" cy="3944670"/>
          </a:xfrm>
          <a:prstGeom prst="rect">
            <a:avLst/>
          </a:prstGeom>
          <a:extLst/>
        </p:spPr>
        <p:txBody>
          <a:bodyPr>
            <a:noAutofit/>
          </a:bodyPr>
          <a:lstStyle/>
          <a:p>
            <a:pPr marL="179388" indent="-179388" defTabSz="685800">
              <a:spcAft>
                <a:spcPts val="300"/>
              </a:spcAft>
              <a:buClr>
                <a:schemeClr val="accent2"/>
              </a:buClr>
              <a:buFont typeface="Wingdings" panose="05000000000000000000" pitchFamily="2" charset="2"/>
              <a:buChar char="§"/>
            </a:pPr>
            <a:r>
              <a:rPr lang="en-GB" sz="1400" dirty="0" smtClean="0"/>
              <a:t>Analytics </a:t>
            </a:r>
            <a:r>
              <a:rPr lang="en-GB" sz="1400" dirty="0" smtClean="0"/>
              <a:t>é </a:t>
            </a:r>
            <a:r>
              <a:rPr lang="en-GB" sz="1400" dirty="0" err="1" smtClean="0"/>
              <a:t>uma</a:t>
            </a:r>
            <a:r>
              <a:rPr lang="en-GB" sz="1400" dirty="0" smtClean="0"/>
              <a:t> </a:t>
            </a:r>
            <a:r>
              <a:rPr lang="en-GB" sz="1400" dirty="0" err="1" smtClean="0"/>
              <a:t>evolução</a:t>
            </a:r>
            <a:r>
              <a:rPr lang="en-GB" sz="1400" dirty="0" smtClean="0"/>
              <a:t> das </a:t>
            </a:r>
            <a:r>
              <a:rPr lang="en-GB" sz="1400" dirty="0" err="1" smtClean="0"/>
              <a:t>práticas</a:t>
            </a:r>
            <a:r>
              <a:rPr lang="en-GB" sz="1400" dirty="0" smtClean="0"/>
              <a:t> </a:t>
            </a:r>
            <a:r>
              <a:rPr lang="en-GB" sz="1400" dirty="0" err="1" smtClean="0"/>
              <a:t>tradicionais</a:t>
            </a:r>
            <a:r>
              <a:rPr lang="en-GB" sz="1400" dirty="0" smtClean="0"/>
              <a:t> de BI.</a:t>
            </a:r>
          </a:p>
          <a:p>
            <a:pPr marL="636588" lvl="1" indent="-179388" defTabSz="685800">
              <a:spcAft>
                <a:spcPts val="300"/>
              </a:spcAft>
              <a:buClr>
                <a:schemeClr val="accent2"/>
              </a:buClr>
              <a:buFont typeface="Wingdings" panose="05000000000000000000" pitchFamily="2" charset="2"/>
              <a:buChar char="§"/>
            </a:pPr>
            <a:r>
              <a:rPr lang="en-GB" sz="1400" dirty="0" err="1" smtClean="0"/>
              <a:t>Usado</a:t>
            </a:r>
            <a:r>
              <a:rPr lang="en-GB" sz="1400" dirty="0" smtClean="0"/>
              <a:t> </a:t>
            </a:r>
            <a:r>
              <a:rPr lang="en-GB" sz="1400" dirty="0" err="1" smtClean="0"/>
              <a:t>na</a:t>
            </a:r>
            <a:r>
              <a:rPr lang="en-GB" sz="1400" dirty="0" smtClean="0"/>
              <a:t> </a:t>
            </a:r>
            <a:r>
              <a:rPr lang="en-GB" sz="1400" dirty="0" err="1" smtClean="0"/>
              <a:t>Análise</a:t>
            </a:r>
            <a:r>
              <a:rPr lang="en-GB" sz="1400" dirty="0" smtClean="0"/>
              <a:t> </a:t>
            </a:r>
            <a:r>
              <a:rPr lang="en-GB" sz="1400" dirty="0" err="1" smtClean="0"/>
              <a:t>Preditiva</a:t>
            </a:r>
            <a:endParaRPr lang="en-GB" sz="1400" dirty="0" smtClean="0"/>
          </a:p>
          <a:p>
            <a:pPr marL="636588" lvl="1" indent="-179388" defTabSz="685800">
              <a:spcAft>
                <a:spcPts val="300"/>
              </a:spcAft>
              <a:buClr>
                <a:schemeClr val="accent2"/>
              </a:buClr>
              <a:buFont typeface="Wingdings" panose="05000000000000000000" pitchFamily="2" charset="2"/>
              <a:buChar char="§"/>
            </a:pPr>
            <a:r>
              <a:rPr lang="en-GB" sz="1400" dirty="0" err="1" smtClean="0"/>
              <a:t>Maior</a:t>
            </a:r>
            <a:r>
              <a:rPr lang="en-GB" sz="1400" dirty="0" smtClean="0"/>
              <a:t> volume de dados e </a:t>
            </a:r>
            <a:r>
              <a:rPr lang="en-GB" sz="1400" dirty="0" err="1" smtClean="0"/>
              <a:t>tipos</a:t>
            </a:r>
            <a:r>
              <a:rPr lang="en-GB" sz="1400" dirty="0" smtClean="0"/>
              <a:t> </a:t>
            </a:r>
            <a:r>
              <a:rPr lang="en-GB" sz="1400" dirty="0" err="1" smtClean="0"/>
              <a:t>complexos</a:t>
            </a:r>
            <a:endParaRPr lang="en-GB" sz="1400" dirty="0" smtClean="0"/>
          </a:p>
          <a:p>
            <a:pPr marL="636588" lvl="1" indent="-179388" defTabSz="685800">
              <a:spcAft>
                <a:spcPts val="300"/>
              </a:spcAft>
              <a:buClr>
                <a:schemeClr val="accent2"/>
              </a:buClr>
              <a:buFont typeface="Wingdings" panose="05000000000000000000" pitchFamily="2" charset="2"/>
              <a:buChar char="§"/>
            </a:pPr>
            <a:r>
              <a:rPr lang="en-GB" sz="1400" dirty="0" err="1" smtClean="0"/>
              <a:t>Devem</a:t>
            </a:r>
            <a:r>
              <a:rPr lang="en-GB" sz="1400" dirty="0" smtClean="0"/>
              <a:t> </a:t>
            </a:r>
            <a:r>
              <a:rPr lang="en-GB" sz="1400" dirty="0" err="1" smtClean="0"/>
              <a:t>ser</a:t>
            </a:r>
            <a:r>
              <a:rPr lang="en-GB" sz="1400" dirty="0" smtClean="0"/>
              <a:t> </a:t>
            </a:r>
            <a:r>
              <a:rPr lang="en-GB" sz="1400" dirty="0" err="1" smtClean="0"/>
              <a:t>integrados</a:t>
            </a:r>
            <a:r>
              <a:rPr lang="en-GB" sz="1400" dirty="0" smtClean="0"/>
              <a:t> </a:t>
            </a:r>
            <a:r>
              <a:rPr lang="en-GB" sz="1400" dirty="0" err="1" smtClean="0"/>
              <a:t>ao</a:t>
            </a:r>
            <a:r>
              <a:rPr lang="en-GB" sz="1400" dirty="0" smtClean="0"/>
              <a:t> BI </a:t>
            </a:r>
            <a:r>
              <a:rPr lang="en-GB" sz="1400" dirty="0" err="1" smtClean="0"/>
              <a:t>existente</a:t>
            </a:r>
            <a:endParaRPr lang="en-GB" sz="1400" dirty="0" smtClean="0"/>
          </a:p>
          <a:p>
            <a:pPr marL="636588" lvl="1" indent="-179388" defTabSz="685800">
              <a:spcAft>
                <a:spcPts val="300"/>
              </a:spcAft>
              <a:buClr>
                <a:schemeClr val="accent2"/>
              </a:buClr>
              <a:buFont typeface="Wingdings" panose="05000000000000000000" pitchFamily="2" charset="2"/>
              <a:buChar char="§"/>
            </a:pPr>
            <a:r>
              <a:rPr lang="en-GB" sz="1400" dirty="0" err="1" smtClean="0"/>
              <a:t>DataWarehouse</a:t>
            </a:r>
            <a:r>
              <a:rPr lang="en-GB" sz="1400" dirty="0" smtClean="0"/>
              <a:t> </a:t>
            </a:r>
            <a:r>
              <a:rPr lang="en-GB" sz="1400" dirty="0" err="1" smtClean="0"/>
              <a:t>ainda</a:t>
            </a:r>
            <a:r>
              <a:rPr lang="en-GB" sz="1400" dirty="0" smtClean="0"/>
              <a:t> é </a:t>
            </a:r>
            <a:r>
              <a:rPr lang="en-GB" sz="1400" dirty="0" err="1" smtClean="0"/>
              <a:t>necessário</a:t>
            </a:r>
            <a:endParaRPr lang="en-GB" sz="1400" dirty="0" smtClean="0"/>
          </a:p>
          <a:p>
            <a:pPr marL="636588" lvl="1" indent="-179388" defTabSz="685800">
              <a:spcAft>
                <a:spcPts val="300"/>
              </a:spcAft>
              <a:buClr>
                <a:schemeClr val="accent2"/>
              </a:buClr>
              <a:buFont typeface="Wingdings" panose="05000000000000000000" pitchFamily="2" charset="2"/>
              <a:buChar char="§"/>
            </a:pPr>
            <a:r>
              <a:rPr lang="en-GB" sz="1400" dirty="0" err="1" smtClean="0"/>
              <a:t>Armazenar</a:t>
            </a:r>
            <a:r>
              <a:rPr lang="en-GB" sz="1400" dirty="0" smtClean="0"/>
              <a:t> dados </a:t>
            </a:r>
            <a:r>
              <a:rPr lang="en-GB" sz="1400" dirty="0" err="1" smtClean="0"/>
              <a:t>estruturados</a:t>
            </a:r>
            <a:r>
              <a:rPr lang="en-GB" sz="1400" dirty="0" smtClean="0"/>
              <a:t> e </a:t>
            </a:r>
            <a:r>
              <a:rPr lang="en-GB" sz="1400" dirty="0" err="1" smtClean="0"/>
              <a:t>Não-estruturados</a:t>
            </a:r>
            <a:endParaRPr lang="en-GB" sz="1400" dirty="0" smtClean="0"/>
          </a:p>
          <a:p>
            <a:pPr marL="636588" lvl="1" indent="-179388" defTabSz="685800">
              <a:spcAft>
                <a:spcPts val="300"/>
              </a:spcAft>
              <a:buClr>
                <a:schemeClr val="accent2"/>
              </a:buClr>
              <a:buFont typeface="Wingdings" panose="05000000000000000000" pitchFamily="2" charset="2"/>
              <a:buChar char="§"/>
            </a:pPr>
            <a:r>
              <a:rPr lang="en-GB" sz="1400" dirty="0" err="1" smtClean="0"/>
              <a:t>Criação</a:t>
            </a:r>
            <a:r>
              <a:rPr lang="en-GB" sz="1400" dirty="0" smtClean="0"/>
              <a:t> de </a:t>
            </a:r>
            <a:r>
              <a:rPr lang="en-GB" sz="1400" dirty="0" err="1" smtClean="0"/>
              <a:t>Modelos</a:t>
            </a:r>
            <a:r>
              <a:rPr lang="en-GB" sz="1400" dirty="0" smtClean="0"/>
              <a:t> </a:t>
            </a:r>
            <a:r>
              <a:rPr lang="en-GB" sz="1400" dirty="0" err="1" smtClean="0"/>
              <a:t>Matemáticos</a:t>
            </a:r>
            <a:r>
              <a:rPr lang="en-GB" sz="1400" dirty="0" smtClean="0"/>
              <a:t>/</a:t>
            </a:r>
            <a:r>
              <a:rPr lang="en-GB" sz="1400" dirty="0" err="1" smtClean="0"/>
              <a:t>Estatísticos</a:t>
            </a:r>
            <a:endParaRPr lang="en-GB" sz="1400" dirty="0" smtClean="0"/>
          </a:p>
          <a:p>
            <a:pPr marL="636588" lvl="1" indent="-179388" defTabSz="685800">
              <a:spcAft>
                <a:spcPts val="300"/>
              </a:spcAft>
              <a:buClr>
                <a:schemeClr val="accent2"/>
              </a:buClr>
              <a:buFont typeface="Wingdings" panose="05000000000000000000" pitchFamily="2" charset="2"/>
              <a:buChar char="§"/>
            </a:pPr>
            <a:endParaRPr lang="en-GB" sz="1400" dirty="0"/>
          </a:p>
          <a:p>
            <a:pPr marL="179388" indent="-179388" defTabSz="685800">
              <a:spcAft>
                <a:spcPts val="300"/>
              </a:spcAft>
              <a:buClr>
                <a:schemeClr val="accent2"/>
              </a:buClr>
              <a:buFont typeface="Wingdings" panose="05000000000000000000" pitchFamily="2" charset="2"/>
              <a:buChar char="§"/>
            </a:pPr>
            <a:r>
              <a:rPr lang="en-GB" sz="1400" dirty="0" err="1" smtClean="0"/>
              <a:t>Novas</a:t>
            </a:r>
            <a:r>
              <a:rPr lang="en-GB" sz="1400" dirty="0" smtClean="0"/>
              <a:t> </a:t>
            </a:r>
            <a:r>
              <a:rPr lang="en-GB" sz="1400" dirty="0" err="1" smtClean="0"/>
              <a:t>tecnologias</a:t>
            </a:r>
            <a:r>
              <a:rPr lang="en-GB" sz="1400" dirty="0" smtClean="0"/>
              <a:t> (ex. Hadoop) </a:t>
            </a:r>
          </a:p>
          <a:p>
            <a:pPr marL="636588" lvl="1" indent="-179388" defTabSz="685800">
              <a:spcAft>
                <a:spcPts val="300"/>
              </a:spcAft>
              <a:buClr>
                <a:schemeClr val="accent2"/>
              </a:buClr>
              <a:buFont typeface="Wingdings" panose="05000000000000000000" pitchFamily="2" charset="2"/>
              <a:buChar char="§"/>
            </a:pPr>
            <a:r>
              <a:rPr lang="en-GB" sz="1200" dirty="0" err="1" smtClean="0"/>
              <a:t>Coletar</a:t>
            </a:r>
            <a:r>
              <a:rPr lang="en-GB" sz="1200" dirty="0" smtClean="0"/>
              <a:t>, </a:t>
            </a:r>
            <a:r>
              <a:rPr lang="en-GB" sz="1200" dirty="0" err="1" smtClean="0"/>
              <a:t>Analisar</a:t>
            </a:r>
            <a:r>
              <a:rPr lang="en-GB" sz="1200" dirty="0" smtClean="0"/>
              <a:t> e </a:t>
            </a:r>
            <a:r>
              <a:rPr lang="en-GB" sz="1200" dirty="0" err="1" smtClean="0"/>
              <a:t>Minerar</a:t>
            </a:r>
            <a:r>
              <a:rPr lang="en-GB" sz="1200" dirty="0" smtClean="0"/>
              <a:t> </a:t>
            </a:r>
            <a:r>
              <a:rPr lang="en-GB" sz="1200" dirty="0" err="1" smtClean="0"/>
              <a:t>quantidades</a:t>
            </a:r>
            <a:r>
              <a:rPr lang="en-GB" sz="1200" dirty="0" smtClean="0"/>
              <a:t> </a:t>
            </a:r>
            <a:r>
              <a:rPr lang="en-GB" sz="1200" dirty="0" err="1" smtClean="0"/>
              <a:t>massivas</a:t>
            </a:r>
            <a:r>
              <a:rPr lang="en-GB" sz="1200" dirty="0" smtClean="0"/>
              <a:t> de dados </a:t>
            </a:r>
          </a:p>
          <a:p>
            <a:pPr lvl="1" defTabSz="685800">
              <a:spcAft>
                <a:spcPts val="300"/>
              </a:spcAft>
              <a:buClr>
                <a:schemeClr val="accent2"/>
              </a:buClr>
            </a:pPr>
            <a:r>
              <a:rPr lang="en-GB" sz="1200" dirty="0" err="1" smtClean="0"/>
              <a:t>não-estruturados</a:t>
            </a:r>
            <a:r>
              <a:rPr lang="en-GB" sz="1200" dirty="0" smtClean="0"/>
              <a:t> para </a:t>
            </a:r>
            <a:r>
              <a:rPr lang="en-GB" sz="1200" dirty="0" err="1" smtClean="0"/>
              <a:t>identificar</a:t>
            </a:r>
            <a:r>
              <a:rPr lang="en-GB" sz="1200" dirty="0" smtClean="0"/>
              <a:t> </a:t>
            </a:r>
            <a:r>
              <a:rPr lang="en-GB" sz="1200" dirty="0" err="1" smtClean="0"/>
              <a:t>novos</a:t>
            </a:r>
            <a:r>
              <a:rPr lang="en-GB" sz="1200" dirty="0" smtClean="0"/>
              <a:t> “insights” </a:t>
            </a:r>
          </a:p>
          <a:p>
            <a:pPr lvl="1" defTabSz="685800">
              <a:spcAft>
                <a:spcPts val="300"/>
              </a:spcAft>
              <a:buClr>
                <a:schemeClr val="accent2"/>
              </a:buClr>
            </a:pPr>
            <a:r>
              <a:rPr lang="en-GB" sz="1200" dirty="0" err="1" smtClean="0"/>
              <a:t>em</a:t>
            </a:r>
            <a:r>
              <a:rPr lang="en-GB" sz="1200" dirty="0" smtClean="0"/>
              <a:t> </a:t>
            </a:r>
            <a:r>
              <a:rPr lang="en-GB" sz="1200" dirty="0" err="1" smtClean="0"/>
              <a:t>maior</a:t>
            </a:r>
            <a:r>
              <a:rPr lang="en-GB" sz="1200" dirty="0" smtClean="0"/>
              <a:t> </a:t>
            </a:r>
            <a:r>
              <a:rPr lang="en-GB" sz="1200" dirty="0" err="1" smtClean="0"/>
              <a:t>velocidade</a:t>
            </a:r>
            <a:r>
              <a:rPr lang="en-GB" sz="1200" dirty="0" smtClean="0"/>
              <a:t>.</a:t>
            </a:r>
            <a:endParaRPr lang="en-GB" sz="1200" dirty="0"/>
          </a:p>
        </p:txBody>
      </p:sp>
      <p:pic>
        <p:nvPicPr>
          <p:cNvPr id="2" name="Picture 1"/>
          <p:cNvPicPr>
            <a:picLocks noChangeAspect="1"/>
          </p:cNvPicPr>
          <p:nvPr/>
        </p:nvPicPr>
        <p:blipFill>
          <a:blip r:embed="rId3">
            <a:duotone>
              <a:schemeClr val="accent2">
                <a:shade val="45000"/>
                <a:satMod val="135000"/>
              </a:schemeClr>
              <a:prstClr val="white"/>
            </a:duotone>
          </a:blip>
          <a:stretch>
            <a:fillRect/>
          </a:stretch>
        </p:blipFill>
        <p:spPr>
          <a:xfrm>
            <a:off x="5445863" y="940764"/>
            <a:ext cx="3200400" cy="3660107"/>
          </a:xfrm>
          <a:prstGeom prst="rect">
            <a:avLst/>
          </a:prstGeom>
        </p:spPr>
      </p:pic>
    </p:spTree>
    <p:extLst>
      <p:ext uri="{BB962C8B-B14F-4D97-AF65-F5344CB8AC3E}">
        <p14:creationId xmlns:p14="http://schemas.microsoft.com/office/powerpoint/2010/main" val="1910088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Contexto da Informação</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de-DE" dirty="0" smtClean="0"/>
              <a:t>ARQUITETURA BIGDATA</a:t>
            </a:r>
            <a:endParaRPr lang="de-DE" dirty="0"/>
          </a:p>
        </p:txBody>
      </p:sp>
      <p:grpSp>
        <p:nvGrpSpPr>
          <p:cNvPr id="32" name="Group 31"/>
          <p:cNvGrpSpPr/>
          <p:nvPr/>
        </p:nvGrpSpPr>
        <p:grpSpPr>
          <a:xfrm>
            <a:off x="1408670" y="898358"/>
            <a:ext cx="6223036" cy="3818021"/>
            <a:chOff x="1408670" y="898358"/>
            <a:chExt cx="6223036" cy="3818021"/>
          </a:xfrm>
        </p:grpSpPr>
        <p:sp>
          <p:nvSpPr>
            <p:cNvPr id="12" name="Oval 11"/>
            <p:cNvSpPr/>
            <p:nvPr/>
          </p:nvSpPr>
          <p:spPr>
            <a:xfrm>
              <a:off x="1408670" y="898358"/>
              <a:ext cx="6223036" cy="3818021"/>
            </a:xfrm>
            <a:prstGeom prst="ellipse">
              <a:avLst/>
            </a:prstGeom>
            <a:solidFill>
              <a:schemeClr val="accent5">
                <a:lumMod val="40000"/>
                <a:lumOff val="6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b="1" dirty="0" smtClean="0">
                <a:solidFill>
                  <a:schemeClr val="tx1"/>
                </a:solidFill>
              </a:endParaRPr>
            </a:p>
          </p:txBody>
        </p:sp>
        <p:sp>
          <p:nvSpPr>
            <p:cNvPr id="11" name="Oval 10"/>
            <p:cNvSpPr/>
            <p:nvPr/>
          </p:nvSpPr>
          <p:spPr>
            <a:xfrm>
              <a:off x="2345183" y="1360085"/>
              <a:ext cx="4506098" cy="2894565"/>
            </a:xfrm>
            <a:prstGeom prst="ellipse">
              <a:avLst/>
            </a:prstGeom>
            <a:solidFill>
              <a:schemeClr val="accent2"/>
            </a:solidFill>
            <a:ln w="508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b" anchorCtr="0" forceAA="0" compatLnSpc="1">
              <a:prstTxWarp prst="textNoShape">
                <a:avLst/>
              </a:prstTxWarp>
              <a:noAutofit/>
            </a:bodyPr>
            <a:lstStyle/>
            <a:p>
              <a:endParaRPr lang="pt-BR" sz="1200" b="1" dirty="0">
                <a:solidFill>
                  <a:schemeClr val="bg1"/>
                </a:solidFill>
              </a:endParaRPr>
            </a:p>
          </p:txBody>
        </p:sp>
        <p:sp>
          <p:nvSpPr>
            <p:cNvPr id="10" name="Oval 9"/>
            <p:cNvSpPr/>
            <p:nvPr/>
          </p:nvSpPr>
          <p:spPr>
            <a:xfrm>
              <a:off x="3354408" y="1919097"/>
              <a:ext cx="2477981" cy="1674335"/>
            </a:xfrm>
            <a:prstGeom prst="ellipse">
              <a:avLst/>
            </a:prstGeom>
            <a:solidFill>
              <a:schemeClr val="bg1">
                <a:lumMod val="8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5" name="TextBox 14"/>
            <p:cNvSpPr txBox="1"/>
            <p:nvPr/>
          </p:nvSpPr>
          <p:spPr>
            <a:xfrm>
              <a:off x="2981710" y="1919097"/>
              <a:ext cx="682879" cy="246221"/>
            </a:xfrm>
            <a:prstGeom prst="rect">
              <a:avLst/>
            </a:prstGeom>
            <a:noFill/>
          </p:spPr>
          <p:txBody>
            <a:bodyPr wrap="none" lIns="0" tIns="0" rIns="0" bIns="0" rtlCol="0">
              <a:spAutoFit/>
            </a:bodyPr>
            <a:lstStyle/>
            <a:p>
              <a:r>
                <a:rPr lang="pt-BR" sz="800" dirty="0" smtClean="0">
                  <a:solidFill>
                    <a:schemeClr val="bg1"/>
                  </a:solidFill>
                </a:rPr>
                <a:t>Analisar dados</a:t>
              </a:r>
            </a:p>
            <a:p>
              <a:r>
                <a:rPr lang="pt-BR" sz="800" dirty="0" smtClean="0">
                  <a:solidFill>
                    <a:schemeClr val="bg1"/>
                  </a:solidFill>
                </a:rPr>
                <a:t>armazenados</a:t>
              </a:r>
            </a:p>
          </p:txBody>
        </p:sp>
        <p:sp>
          <p:nvSpPr>
            <p:cNvPr id="16" name="TextBox 15"/>
            <p:cNvSpPr txBox="1"/>
            <p:nvPr/>
          </p:nvSpPr>
          <p:spPr>
            <a:xfrm>
              <a:off x="5450727" y="1805429"/>
              <a:ext cx="682879" cy="369332"/>
            </a:xfrm>
            <a:prstGeom prst="rect">
              <a:avLst/>
            </a:prstGeom>
            <a:noFill/>
          </p:spPr>
          <p:txBody>
            <a:bodyPr wrap="none" lIns="0" tIns="0" rIns="0" bIns="0" rtlCol="0">
              <a:spAutoFit/>
            </a:bodyPr>
            <a:lstStyle/>
            <a:p>
              <a:r>
                <a:rPr lang="pt-BR" sz="800" dirty="0" smtClean="0">
                  <a:solidFill>
                    <a:schemeClr val="bg1"/>
                  </a:solidFill>
                </a:rPr>
                <a:t>Analisar dados</a:t>
              </a:r>
            </a:p>
            <a:p>
              <a:r>
                <a:rPr lang="pt-BR" sz="800" dirty="0" smtClean="0">
                  <a:solidFill>
                    <a:schemeClr val="bg1"/>
                  </a:solidFill>
                </a:rPr>
                <a:t>em movimento</a:t>
              </a:r>
              <a:br>
                <a:rPr lang="pt-BR" sz="800" dirty="0" smtClean="0">
                  <a:solidFill>
                    <a:schemeClr val="bg1"/>
                  </a:solidFill>
                </a:rPr>
              </a:br>
              <a:r>
                <a:rPr lang="pt-BR" sz="800" dirty="0" smtClean="0">
                  <a:solidFill>
                    <a:schemeClr val="bg1"/>
                  </a:solidFill>
                </a:rPr>
                <a:t>      (streams)</a:t>
              </a:r>
            </a:p>
          </p:txBody>
        </p:sp>
        <p:sp>
          <p:nvSpPr>
            <p:cNvPr id="17" name="TextBox 16"/>
            <p:cNvSpPr txBox="1"/>
            <p:nvPr/>
          </p:nvSpPr>
          <p:spPr>
            <a:xfrm>
              <a:off x="5860097" y="3054077"/>
              <a:ext cx="682879" cy="492443"/>
            </a:xfrm>
            <a:prstGeom prst="rect">
              <a:avLst/>
            </a:prstGeom>
            <a:noFill/>
          </p:spPr>
          <p:txBody>
            <a:bodyPr wrap="none" lIns="0" tIns="0" rIns="0" bIns="0" rtlCol="0">
              <a:spAutoFit/>
            </a:bodyPr>
            <a:lstStyle/>
            <a:p>
              <a:r>
                <a:rPr lang="pt-BR" sz="800" dirty="0" smtClean="0">
                  <a:solidFill>
                    <a:schemeClr val="bg1"/>
                  </a:solidFill>
                </a:rPr>
                <a:t>Analisar dados</a:t>
              </a:r>
            </a:p>
            <a:p>
              <a:r>
                <a:rPr lang="pt-BR" sz="800" dirty="0" smtClean="0">
                  <a:solidFill>
                    <a:schemeClr val="bg1"/>
                  </a:solidFill>
                </a:rPr>
                <a:t>gerenciados e </a:t>
              </a:r>
            </a:p>
            <a:p>
              <a:r>
                <a:rPr lang="pt-BR" sz="800" dirty="0" smtClean="0">
                  <a:solidFill>
                    <a:schemeClr val="bg1"/>
                  </a:solidFill>
                </a:rPr>
                <a:t>em sua forma </a:t>
              </a:r>
            </a:p>
            <a:p>
              <a:r>
                <a:rPr lang="pt-BR" sz="800" dirty="0" smtClean="0">
                  <a:solidFill>
                    <a:schemeClr val="bg1"/>
                  </a:solidFill>
                </a:rPr>
                <a:t>primitiva</a:t>
              </a:r>
            </a:p>
          </p:txBody>
        </p:sp>
        <p:sp>
          <p:nvSpPr>
            <p:cNvPr id="18" name="TextBox 17"/>
            <p:cNvSpPr txBox="1"/>
            <p:nvPr/>
          </p:nvSpPr>
          <p:spPr>
            <a:xfrm>
              <a:off x="3919137" y="3754100"/>
              <a:ext cx="1778188" cy="246221"/>
            </a:xfrm>
            <a:prstGeom prst="rect">
              <a:avLst/>
            </a:prstGeom>
            <a:noFill/>
          </p:spPr>
          <p:txBody>
            <a:bodyPr wrap="square" lIns="0" tIns="0" rIns="0" bIns="0" rtlCol="0">
              <a:spAutoFit/>
            </a:bodyPr>
            <a:lstStyle/>
            <a:p>
              <a:r>
                <a:rPr lang="pt-BR" sz="800" dirty="0" smtClean="0">
                  <a:solidFill>
                    <a:schemeClr val="bg1"/>
                  </a:solidFill>
                </a:rPr>
                <a:t>Capturar, integrar, validar dados prontos para análise</a:t>
              </a:r>
            </a:p>
          </p:txBody>
        </p:sp>
        <p:sp>
          <p:nvSpPr>
            <p:cNvPr id="19" name="TextBox 18"/>
            <p:cNvSpPr txBox="1"/>
            <p:nvPr/>
          </p:nvSpPr>
          <p:spPr>
            <a:xfrm>
              <a:off x="2609011" y="3020197"/>
              <a:ext cx="745397" cy="369332"/>
            </a:xfrm>
            <a:prstGeom prst="rect">
              <a:avLst/>
            </a:prstGeom>
            <a:noFill/>
          </p:spPr>
          <p:txBody>
            <a:bodyPr wrap="none" lIns="0" tIns="0" rIns="0" bIns="0" rtlCol="0">
              <a:spAutoFit/>
            </a:bodyPr>
            <a:lstStyle/>
            <a:p>
              <a:r>
                <a:rPr lang="pt-BR" sz="800" dirty="0" smtClean="0">
                  <a:solidFill>
                    <a:schemeClr val="bg1"/>
                  </a:solidFill>
                </a:rPr>
                <a:t>Proteger dados</a:t>
              </a:r>
              <a:br>
                <a:rPr lang="pt-BR" sz="800" dirty="0" smtClean="0">
                  <a:solidFill>
                    <a:schemeClr val="bg1"/>
                  </a:solidFill>
                </a:rPr>
              </a:br>
              <a:r>
                <a:rPr lang="pt-BR" sz="800" dirty="0" smtClean="0">
                  <a:solidFill>
                    <a:schemeClr val="bg1"/>
                  </a:solidFill>
                </a:rPr>
                <a:t>em seu ciclo de </a:t>
              </a:r>
            </a:p>
            <a:p>
              <a:r>
                <a:rPr lang="pt-BR" sz="800" dirty="0" smtClean="0">
                  <a:solidFill>
                    <a:schemeClr val="bg1"/>
                  </a:solidFill>
                </a:rPr>
                <a:t>vida</a:t>
              </a:r>
            </a:p>
          </p:txBody>
        </p:sp>
        <p:sp>
          <p:nvSpPr>
            <p:cNvPr id="20" name="TextBox 19"/>
            <p:cNvSpPr txBox="1"/>
            <p:nvPr/>
          </p:nvSpPr>
          <p:spPr>
            <a:xfrm>
              <a:off x="4311732" y="2032280"/>
              <a:ext cx="702822" cy="246221"/>
            </a:xfrm>
            <a:prstGeom prst="rect">
              <a:avLst/>
            </a:prstGeom>
            <a:noFill/>
          </p:spPr>
          <p:txBody>
            <a:bodyPr wrap="square" lIns="0" tIns="0" rIns="0" bIns="0" rtlCol="0">
              <a:spAutoFit/>
            </a:bodyPr>
            <a:lstStyle/>
            <a:p>
              <a:r>
                <a:rPr lang="pt-BR" sz="800" dirty="0" smtClean="0">
                  <a:solidFill>
                    <a:srgbClr val="0070C0"/>
                  </a:solidFill>
                </a:rPr>
                <a:t>O que está acontecendo?</a:t>
              </a:r>
            </a:p>
          </p:txBody>
        </p:sp>
        <p:sp>
          <p:nvSpPr>
            <p:cNvPr id="21" name="TextBox 20"/>
            <p:cNvSpPr txBox="1"/>
            <p:nvPr/>
          </p:nvSpPr>
          <p:spPr>
            <a:xfrm>
              <a:off x="5195835" y="2592351"/>
              <a:ext cx="702822" cy="246221"/>
            </a:xfrm>
            <a:prstGeom prst="rect">
              <a:avLst/>
            </a:prstGeom>
            <a:noFill/>
          </p:spPr>
          <p:txBody>
            <a:bodyPr wrap="square" lIns="0" tIns="0" rIns="0" bIns="0" rtlCol="0">
              <a:spAutoFit/>
            </a:bodyPr>
            <a:lstStyle/>
            <a:p>
              <a:r>
                <a:rPr lang="pt-BR" sz="800" dirty="0" smtClean="0">
                  <a:solidFill>
                    <a:srgbClr val="0070C0"/>
                  </a:solidFill>
                </a:rPr>
                <a:t>Por que aconteceu?</a:t>
              </a:r>
            </a:p>
          </p:txBody>
        </p:sp>
        <p:sp>
          <p:nvSpPr>
            <p:cNvPr id="22" name="TextBox 21"/>
            <p:cNvSpPr txBox="1"/>
            <p:nvPr/>
          </p:nvSpPr>
          <p:spPr>
            <a:xfrm>
              <a:off x="4808231" y="3020197"/>
              <a:ext cx="702822" cy="246221"/>
            </a:xfrm>
            <a:prstGeom prst="rect">
              <a:avLst/>
            </a:prstGeom>
            <a:noFill/>
          </p:spPr>
          <p:txBody>
            <a:bodyPr wrap="square" lIns="0" tIns="0" rIns="0" bIns="0" rtlCol="0">
              <a:spAutoFit/>
            </a:bodyPr>
            <a:lstStyle/>
            <a:p>
              <a:r>
                <a:rPr lang="pt-BR" sz="800" dirty="0" smtClean="0">
                  <a:solidFill>
                    <a:srgbClr val="0070C0"/>
                  </a:solidFill>
                </a:rPr>
                <a:t>O que poderia</a:t>
              </a:r>
            </a:p>
            <a:p>
              <a:r>
                <a:rPr lang="pt-BR" sz="800" dirty="0" smtClean="0">
                  <a:solidFill>
                    <a:srgbClr val="0070C0"/>
                  </a:solidFill>
                </a:rPr>
                <a:t>Te acontecido?</a:t>
              </a:r>
            </a:p>
          </p:txBody>
        </p:sp>
        <p:sp>
          <p:nvSpPr>
            <p:cNvPr id="23" name="TextBox 22"/>
            <p:cNvSpPr txBox="1"/>
            <p:nvPr/>
          </p:nvSpPr>
          <p:spPr>
            <a:xfrm>
              <a:off x="3950882" y="3092281"/>
              <a:ext cx="925917" cy="369332"/>
            </a:xfrm>
            <a:prstGeom prst="rect">
              <a:avLst/>
            </a:prstGeom>
            <a:noFill/>
          </p:spPr>
          <p:txBody>
            <a:bodyPr wrap="square" lIns="0" tIns="0" rIns="0" bIns="0" rtlCol="0">
              <a:spAutoFit/>
            </a:bodyPr>
            <a:lstStyle/>
            <a:p>
              <a:r>
                <a:rPr lang="pt-BR" sz="800" dirty="0" smtClean="0">
                  <a:solidFill>
                    <a:srgbClr val="0070C0"/>
                  </a:solidFill>
                </a:rPr>
                <a:t>Quais ações poderiam ser tomadas?</a:t>
              </a:r>
            </a:p>
          </p:txBody>
        </p:sp>
        <p:sp>
          <p:nvSpPr>
            <p:cNvPr id="24" name="TextBox 23"/>
            <p:cNvSpPr txBox="1"/>
            <p:nvPr/>
          </p:nvSpPr>
          <p:spPr>
            <a:xfrm>
              <a:off x="3500743" y="2583645"/>
              <a:ext cx="702822" cy="369332"/>
            </a:xfrm>
            <a:prstGeom prst="rect">
              <a:avLst/>
            </a:prstGeom>
            <a:noFill/>
          </p:spPr>
          <p:txBody>
            <a:bodyPr wrap="square" lIns="0" tIns="0" rIns="0" bIns="0" rtlCol="0">
              <a:spAutoFit/>
            </a:bodyPr>
            <a:lstStyle/>
            <a:p>
              <a:r>
                <a:rPr lang="pt-BR" sz="800" dirty="0" smtClean="0">
                  <a:solidFill>
                    <a:srgbClr val="0070C0"/>
                  </a:solidFill>
                </a:rPr>
                <a:t>O que aprendi? Qual</a:t>
              </a:r>
            </a:p>
            <a:p>
              <a:r>
                <a:rPr lang="pt-BR" sz="800" dirty="0" smtClean="0">
                  <a:solidFill>
                    <a:srgbClr val="0070C0"/>
                  </a:solidFill>
                </a:rPr>
                <a:t>a melhor...?</a:t>
              </a:r>
            </a:p>
          </p:txBody>
        </p:sp>
        <p:sp>
          <p:nvSpPr>
            <p:cNvPr id="25" name="TextBox 24"/>
            <p:cNvSpPr txBox="1"/>
            <p:nvPr/>
          </p:nvSpPr>
          <p:spPr>
            <a:xfrm>
              <a:off x="4225499" y="2590059"/>
              <a:ext cx="854640" cy="307777"/>
            </a:xfrm>
            <a:prstGeom prst="rect">
              <a:avLst/>
            </a:prstGeom>
            <a:noFill/>
          </p:spPr>
          <p:txBody>
            <a:bodyPr wrap="square" lIns="0" tIns="0" rIns="0" bIns="0" rtlCol="0">
              <a:spAutoFit/>
            </a:bodyPr>
            <a:lstStyle/>
            <a:p>
              <a:pPr algn="ctr"/>
              <a:r>
                <a:rPr lang="pt-BR" sz="1000" b="1" dirty="0" smtClean="0">
                  <a:solidFill>
                    <a:srgbClr val="008AC9"/>
                  </a:solidFill>
                </a:rPr>
                <a:t>Minha</a:t>
              </a:r>
            </a:p>
            <a:p>
              <a:pPr algn="ctr"/>
              <a:r>
                <a:rPr lang="pt-BR" sz="1000" b="1" dirty="0" smtClean="0">
                  <a:solidFill>
                    <a:srgbClr val="008AC9"/>
                  </a:solidFill>
                </a:rPr>
                <a:t>Necessidade</a:t>
              </a:r>
            </a:p>
          </p:txBody>
        </p:sp>
        <p:sp>
          <p:nvSpPr>
            <p:cNvPr id="26" name="TextBox 25"/>
            <p:cNvSpPr txBox="1"/>
            <p:nvPr/>
          </p:nvSpPr>
          <p:spPr>
            <a:xfrm>
              <a:off x="4103910" y="1036644"/>
              <a:ext cx="1038746" cy="246221"/>
            </a:xfrm>
            <a:prstGeom prst="rect">
              <a:avLst/>
            </a:prstGeom>
            <a:noFill/>
          </p:spPr>
          <p:txBody>
            <a:bodyPr wrap="none" lIns="0" tIns="0" rIns="0" bIns="0" rtlCol="0">
              <a:spAutoFit/>
            </a:bodyPr>
            <a:lstStyle/>
            <a:p>
              <a:r>
                <a:rPr lang="pt-BR" sz="800" b="1" dirty="0" smtClean="0">
                  <a:solidFill>
                    <a:srgbClr val="1187A0"/>
                  </a:solidFill>
                </a:rPr>
                <a:t>Imagens, geospacial,</a:t>
              </a:r>
            </a:p>
            <a:p>
              <a:r>
                <a:rPr lang="pt-BR" sz="800" b="1" dirty="0" smtClean="0">
                  <a:solidFill>
                    <a:srgbClr val="1187A0"/>
                  </a:solidFill>
                </a:rPr>
                <a:t>Vídeo...</a:t>
              </a:r>
            </a:p>
          </p:txBody>
        </p:sp>
        <p:sp>
          <p:nvSpPr>
            <p:cNvPr id="27" name="TextBox 26"/>
            <p:cNvSpPr txBox="1"/>
            <p:nvPr/>
          </p:nvSpPr>
          <p:spPr>
            <a:xfrm>
              <a:off x="6316185" y="1559208"/>
              <a:ext cx="700513" cy="246221"/>
            </a:xfrm>
            <a:prstGeom prst="rect">
              <a:avLst/>
            </a:prstGeom>
            <a:noFill/>
          </p:spPr>
          <p:txBody>
            <a:bodyPr wrap="none" lIns="0" tIns="0" rIns="0" bIns="0" rtlCol="0">
              <a:spAutoFit/>
            </a:bodyPr>
            <a:lstStyle/>
            <a:p>
              <a:r>
                <a:rPr lang="pt-BR" sz="800" b="1" dirty="0" smtClean="0">
                  <a:solidFill>
                    <a:srgbClr val="1187A0"/>
                  </a:solidFill>
                </a:rPr>
                <a:t>Dados de</a:t>
              </a:r>
            </a:p>
            <a:p>
              <a:r>
                <a:rPr lang="pt-BR" sz="800" b="1" dirty="0" smtClean="0">
                  <a:solidFill>
                    <a:srgbClr val="1187A0"/>
                  </a:solidFill>
                </a:rPr>
                <a:t>Redes Sociais</a:t>
              </a:r>
            </a:p>
          </p:txBody>
        </p:sp>
        <p:sp>
          <p:nvSpPr>
            <p:cNvPr id="28" name="TextBox 27"/>
            <p:cNvSpPr txBox="1"/>
            <p:nvPr/>
          </p:nvSpPr>
          <p:spPr>
            <a:xfrm>
              <a:off x="6445226" y="3654363"/>
              <a:ext cx="464871" cy="246221"/>
            </a:xfrm>
            <a:prstGeom prst="rect">
              <a:avLst/>
            </a:prstGeom>
            <a:noFill/>
          </p:spPr>
          <p:txBody>
            <a:bodyPr wrap="none" lIns="0" tIns="0" rIns="0" bIns="0" rtlCol="0">
              <a:spAutoFit/>
            </a:bodyPr>
            <a:lstStyle/>
            <a:p>
              <a:r>
                <a:rPr lang="pt-BR" sz="800" b="1" dirty="0" smtClean="0">
                  <a:solidFill>
                    <a:srgbClr val="1187A0"/>
                  </a:solidFill>
                </a:rPr>
                <a:t>Dados de</a:t>
              </a:r>
            </a:p>
            <a:p>
              <a:r>
                <a:rPr lang="pt-BR" sz="800" b="1" dirty="0" smtClean="0">
                  <a:solidFill>
                    <a:srgbClr val="1187A0"/>
                  </a:solidFill>
                </a:rPr>
                <a:t>Terceiros</a:t>
              </a:r>
            </a:p>
          </p:txBody>
        </p:sp>
        <p:sp>
          <p:nvSpPr>
            <p:cNvPr id="29" name="TextBox 28"/>
            <p:cNvSpPr txBox="1"/>
            <p:nvPr/>
          </p:nvSpPr>
          <p:spPr>
            <a:xfrm>
              <a:off x="4203565" y="4339037"/>
              <a:ext cx="1065997" cy="246221"/>
            </a:xfrm>
            <a:prstGeom prst="rect">
              <a:avLst/>
            </a:prstGeom>
            <a:noFill/>
          </p:spPr>
          <p:txBody>
            <a:bodyPr wrap="none" lIns="0" tIns="0" rIns="0" bIns="0" rtlCol="0">
              <a:spAutoFit/>
            </a:bodyPr>
            <a:lstStyle/>
            <a:p>
              <a:r>
                <a:rPr lang="pt-BR" sz="800" b="1" dirty="0" smtClean="0">
                  <a:solidFill>
                    <a:srgbClr val="1187A0"/>
                  </a:solidFill>
                </a:rPr>
                <a:t>Dados de Transações</a:t>
              </a:r>
            </a:p>
            <a:p>
              <a:pPr algn="ctr"/>
              <a:r>
                <a:rPr lang="pt-BR" sz="800" b="1" dirty="0" smtClean="0">
                  <a:solidFill>
                    <a:srgbClr val="1187A0"/>
                  </a:solidFill>
                </a:rPr>
                <a:t>E Aplicações</a:t>
              </a:r>
            </a:p>
          </p:txBody>
        </p:sp>
        <p:sp>
          <p:nvSpPr>
            <p:cNvPr id="30" name="TextBox 29"/>
            <p:cNvSpPr txBox="1"/>
            <p:nvPr/>
          </p:nvSpPr>
          <p:spPr>
            <a:xfrm>
              <a:off x="1934323" y="3531252"/>
              <a:ext cx="565861" cy="246221"/>
            </a:xfrm>
            <a:prstGeom prst="rect">
              <a:avLst/>
            </a:prstGeom>
            <a:noFill/>
          </p:spPr>
          <p:txBody>
            <a:bodyPr wrap="none" lIns="0" tIns="0" rIns="0" bIns="0" rtlCol="0">
              <a:spAutoFit/>
            </a:bodyPr>
            <a:lstStyle/>
            <a:p>
              <a:r>
                <a:rPr lang="pt-BR" sz="800" b="1" dirty="0" smtClean="0">
                  <a:solidFill>
                    <a:srgbClr val="1187A0"/>
                  </a:solidFill>
                </a:rPr>
                <a:t>Conteúdo</a:t>
              </a:r>
              <a:r>
                <a:rPr lang="pt-BR" sz="800" dirty="0" smtClean="0">
                  <a:solidFill>
                    <a:srgbClr val="1187A0"/>
                  </a:solidFill>
                </a:rPr>
                <a:t> </a:t>
              </a:r>
            </a:p>
            <a:p>
              <a:r>
                <a:rPr lang="pt-BR" sz="800" b="1" dirty="0" smtClean="0">
                  <a:solidFill>
                    <a:srgbClr val="1187A0"/>
                  </a:solidFill>
                </a:rPr>
                <a:t>corporativo</a:t>
              </a:r>
            </a:p>
          </p:txBody>
        </p:sp>
        <p:sp>
          <p:nvSpPr>
            <p:cNvPr id="31" name="TextBox 30"/>
            <p:cNvSpPr txBox="1"/>
            <p:nvPr/>
          </p:nvSpPr>
          <p:spPr>
            <a:xfrm>
              <a:off x="1970447" y="1743874"/>
              <a:ext cx="956993" cy="246221"/>
            </a:xfrm>
            <a:prstGeom prst="rect">
              <a:avLst/>
            </a:prstGeom>
            <a:noFill/>
          </p:spPr>
          <p:txBody>
            <a:bodyPr wrap="none" lIns="0" tIns="0" rIns="0" bIns="0" rtlCol="0">
              <a:spAutoFit/>
            </a:bodyPr>
            <a:lstStyle/>
            <a:p>
              <a:r>
                <a:rPr lang="pt-BR" sz="800" b="1" dirty="0" smtClean="0">
                  <a:solidFill>
                    <a:srgbClr val="1187A0"/>
                  </a:solidFill>
                </a:rPr>
                <a:t>Dados de Sensores</a:t>
              </a:r>
            </a:p>
            <a:p>
              <a:r>
                <a:rPr lang="pt-BR" sz="800" b="1" dirty="0" smtClean="0">
                  <a:solidFill>
                    <a:srgbClr val="1187A0"/>
                  </a:solidFill>
                </a:rPr>
                <a:t>e máquinas</a:t>
              </a:r>
            </a:p>
          </p:txBody>
        </p:sp>
      </p:grpSp>
    </p:spTree>
    <p:extLst>
      <p:ext uri="{BB962C8B-B14F-4D97-AF65-F5344CB8AC3E}">
        <p14:creationId xmlns:p14="http://schemas.microsoft.com/office/powerpoint/2010/main" val="2016673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Plataforma Big Data</a:t>
            </a:r>
            <a:endParaRPr lang="de-DE" dirty="0"/>
          </a:p>
        </p:txBody>
      </p:sp>
      <p:sp>
        <p:nvSpPr>
          <p:cNvPr id="5" name="Inhaltsplatzhalter 4"/>
          <p:cNvSpPr>
            <a:spLocks noGrp="1"/>
          </p:cNvSpPr>
          <p:nvPr>
            <p:ph type="body" sz="quarter" idx="13"/>
          </p:nvPr>
        </p:nvSpPr>
        <p:spPr/>
        <p:txBody>
          <a:bodyPr/>
          <a:lstStyle/>
          <a:p>
            <a:r>
              <a:rPr lang="de-DE" dirty="0" smtClean="0"/>
              <a:t>ARQUITETURA BIGDATA</a:t>
            </a:r>
            <a:endParaRPr lang="de-DE" dirty="0"/>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a:xfrm>
            <a:off x="689811" y="834189"/>
            <a:ext cx="7764378" cy="3962400"/>
          </a:xfrm>
          <a:prstGeom prst="rect">
            <a:avLst/>
          </a:prstGeom>
        </p:spPr>
      </p:pic>
      <p:sp>
        <p:nvSpPr>
          <p:cNvPr id="3" name="TextBox 2"/>
          <p:cNvSpPr txBox="1"/>
          <p:nvPr/>
        </p:nvSpPr>
        <p:spPr>
          <a:xfrm>
            <a:off x="7520188" y="1094792"/>
            <a:ext cx="1237861" cy="815608"/>
          </a:xfrm>
          <a:prstGeom prst="rect">
            <a:avLst/>
          </a:prstGeom>
          <a:solidFill>
            <a:schemeClr val="bg1"/>
          </a:solidFill>
        </p:spPr>
        <p:txBody>
          <a:bodyPr wrap="square" lIns="0" tIns="0" rIns="0" bIns="0" rtlCol="0">
            <a:spAutoFit/>
          </a:bodyPr>
          <a:lstStyle/>
          <a:p>
            <a:pPr algn="ctr"/>
            <a:r>
              <a:rPr lang="en-US" sz="1600" b="1" dirty="0" err="1" smtClean="0">
                <a:solidFill>
                  <a:srgbClr val="0E72A7"/>
                </a:solidFill>
              </a:rPr>
              <a:t>Soluções</a:t>
            </a:r>
            <a:endParaRPr lang="en-US" sz="1600" b="1" dirty="0">
              <a:solidFill>
                <a:srgbClr val="0E72A7"/>
              </a:solidFill>
            </a:endParaRPr>
          </a:p>
          <a:p>
            <a:pPr algn="ctr"/>
            <a:r>
              <a:rPr lang="en-US" sz="1600" b="1" dirty="0" err="1" smtClean="0">
                <a:solidFill>
                  <a:srgbClr val="0E72A7"/>
                </a:solidFill>
              </a:rPr>
              <a:t>Providas</a:t>
            </a:r>
            <a:endParaRPr lang="en-US" sz="1600" b="1" dirty="0" smtClean="0">
              <a:solidFill>
                <a:srgbClr val="0E72A7"/>
              </a:solidFill>
            </a:endParaRPr>
          </a:p>
          <a:p>
            <a:pPr algn="ctr"/>
            <a:r>
              <a:rPr lang="en-US" sz="1050" dirty="0" err="1" smtClean="0">
                <a:solidFill>
                  <a:srgbClr val="0E72A7"/>
                </a:solidFill>
              </a:rPr>
              <a:t>Modelos</a:t>
            </a:r>
            <a:r>
              <a:rPr lang="en-US" sz="1050" dirty="0" smtClean="0">
                <a:solidFill>
                  <a:srgbClr val="0E72A7"/>
                </a:solidFill>
              </a:rPr>
              <a:t> de </a:t>
            </a:r>
            <a:r>
              <a:rPr lang="en-US" sz="1050" dirty="0" err="1" smtClean="0">
                <a:solidFill>
                  <a:srgbClr val="0E72A7"/>
                </a:solidFill>
              </a:rPr>
              <a:t>Análise</a:t>
            </a:r>
            <a:r>
              <a:rPr lang="en-US" sz="1050" dirty="0" smtClean="0">
                <a:solidFill>
                  <a:srgbClr val="0E72A7"/>
                </a:solidFill>
              </a:rPr>
              <a:t> dos Dados</a:t>
            </a:r>
            <a:endParaRPr lang="pt-BR" sz="1050" dirty="0" err="1" smtClean="0">
              <a:solidFill>
                <a:srgbClr val="0E72A7"/>
              </a:solidFill>
            </a:endParaRPr>
          </a:p>
        </p:txBody>
      </p:sp>
      <p:sp>
        <p:nvSpPr>
          <p:cNvPr id="10" name="TextBox 9"/>
          <p:cNvSpPr txBox="1"/>
          <p:nvPr/>
        </p:nvSpPr>
        <p:spPr>
          <a:xfrm>
            <a:off x="7446486" y="2411643"/>
            <a:ext cx="1474149" cy="761747"/>
          </a:xfrm>
          <a:prstGeom prst="rect">
            <a:avLst/>
          </a:prstGeom>
          <a:solidFill>
            <a:schemeClr val="bg1"/>
          </a:solidFill>
        </p:spPr>
        <p:txBody>
          <a:bodyPr wrap="square" lIns="0" tIns="0" rIns="0" bIns="0" rtlCol="0">
            <a:spAutoFit/>
          </a:bodyPr>
          <a:lstStyle/>
          <a:p>
            <a:pPr algn="ctr"/>
            <a:r>
              <a:rPr lang="en-US" b="1" dirty="0" err="1" smtClean="0">
                <a:solidFill>
                  <a:srgbClr val="008AC9"/>
                </a:solidFill>
              </a:rPr>
              <a:t>Tecnologias</a:t>
            </a:r>
            <a:r>
              <a:rPr lang="en-US" b="1" dirty="0">
                <a:solidFill>
                  <a:srgbClr val="008AC9"/>
                </a:solidFill>
              </a:rPr>
              <a:t/>
            </a:r>
            <a:br>
              <a:rPr lang="en-US" b="1" dirty="0">
                <a:solidFill>
                  <a:srgbClr val="008AC9"/>
                </a:solidFill>
              </a:rPr>
            </a:br>
            <a:r>
              <a:rPr lang="en-US" sz="1050" dirty="0" err="1" smtClean="0">
                <a:solidFill>
                  <a:srgbClr val="008AC9"/>
                </a:solidFill>
              </a:rPr>
              <a:t>Softwares</a:t>
            </a:r>
            <a:r>
              <a:rPr lang="en-US" sz="1050" dirty="0" smtClean="0">
                <a:solidFill>
                  <a:srgbClr val="008AC9"/>
                </a:solidFill>
              </a:rPr>
              <a:t> de </a:t>
            </a:r>
            <a:r>
              <a:rPr lang="en-US" sz="1050" dirty="0" err="1" smtClean="0">
                <a:solidFill>
                  <a:srgbClr val="008AC9"/>
                </a:solidFill>
              </a:rPr>
              <a:t>Processamento</a:t>
            </a:r>
            <a:r>
              <a:rPr lang="en-US" sz="1050" dirty="0" smtClean="0">
                <a:solidFill>
                  <a:srgbClr val="008AC9"/>
                </a:solidFill>
              </a:rPr>
              <a:t> dos Dados</a:t>
            </a:r>
          </a:p>
        </p:txBody>
      </p:sp>
      <p:sp>
        <p:nvSpPr>
          <p:cNvPr id="11" name="TextBox 10"/>
          <p:cNvSpPr txBox="1"/>
          <p:nvPr/>
        </p:nvSpPr>
        <p:spPr>
          <a:xfrm>
            <a:off x="7416523" y="3731187"/>
            <a:ext cx="1580894" cy="707886"/>
          </a:xfrm>
          <a:prstGeom prst="rect">
            <a:avLst/>
          </a:prstGeom>
          <a:solidFill>
            <a:schemeClr val="bg1"/>
          </a:solidFill>
        </p:spPr>
        <p:txBody>
          <a:bodyPr wrap="square" lIns="0" tIns="0" rIns="0" bIns="0" rtlCol="0">
            <a:spAutoFit/>
          </a:bodyPr>
          <a:lstStyle/>
          <a:p>
            <a:pPr algn="ctr"/>
            <a:r>
              <a:rPr lang="en-US" sz="1600" b="1" dirty="0" err="1" smtClean="0">
                <a:solidFill>
                  <a:srgbClr val="1189B5"/>
                </a:solidFill>
              </a:rPr>
              <a:t>Armazenamento</a:t>
            </a:r>
            <a:r>
              <a:rPr lang="en-US" sz="1000" dirty="0" err="1" smtClean="0">
                <a:solidFill>
                  <a:srgbClr val="1189B5"/>
                </a:solidFill>
              </a:rPr>
              <a:t>Fontes</a:t>
            </a:r>
            <a:r>
              <a:rPr lang="en-US" sz="1000" dirty="0" smtClean="0">
                <a:solidFill>
                  <a:srgbClr val="1189B5"/>
                </a:solidFill>
              </a:rPr>
              <a:t> de dados </a:t>
            </a:r>
            <a:r>
              <a:rPr lang="en-US" sz="1000" dirty="0" err="1" smtClean="0">
                <a:solidFill>
                  <a:srgbClr val="1189B5"/>
                </a:solidFill>
              </a:rPr>
              <a:t>estruturados</a:t>
            </a:r>
            <a:r>
              <a:rPr lang="en-US" sz="1000" dirty="0" smtClean="0">
                <a:solidFill>
                  <a:srgbClr val="1189B5"/>
                </a:solidFill>
              </a:rPr>
              <a:t> e </a:t>
            </a:r>
            <a:r>
              <a:rPr lang="en-US" sz="1000" dirty="0" err="1" smtClean="0">
                <a:solidFill>
                  <a:srgbClr val="1189B5"/>
                </a:solidFill>
              </a:rPr>
              <a:t>não</a:t>
            </a:r>
            <a:r>
              <a:rPr lang="en-US" sz="1000" dirty="0" smtClean="0">
                <a:solidFill>
                  <a:srgbClr val="1189B5"/>
                </a:solidFill>
              </a:rPr>
              <a:t> </a:t>
            </a:r>
            <a:r>
              <a:rPr lang="en-US" sz="1000" dirty="0" err="1" smtClean="0">
                <a:solidFill>
                  <a:srgbClr val="1189B5"/>
                </a:solidFill>
              </a:rPr>
              <a:t>estruturados</a:t>
            </a:r>
            <a:endParaRPr lang="pt-BR" sz="1000" dirty="0" err="1" smtClean="0">
              <a:solidFill>
                <a:srgbClr val="1189B5"/>
              </a:solidFill>
            </a:endParaRPr>
          </a:p>
        </p:txBody>
      </p:sp>
    </p:spTree>
    <p:extLst>
      <p:ext uri="{BB962C8B-B14F-4D97-AF65-F5344CB8AC3E}">
        <p14:creationId xmlns:p14="http://schemas.microsoft.com/office/powerpoint/2010/main" val="1930721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073814" y="1130968"/>
            <a:ext cx="6382117" cy="3400926"/>
          </a:xfrm>
          <a:prstGeom prst="rect">
            <a:avLst/>
          </a:prstGeom>
        </p:spPr>
      </p:pic>
      <p:sp>
        <p:nvSpPr>
          <p:cNvPr id="10" name="Titel 6"/>
          <p:cNvSpPr>
            <a:spLocks noGrp="1"/>
          </p:cNvSpPr>
          <p:nvPr>
            <p:ph type="title"/>
          </p:nvPr>
        </p:nvSpPr>
        <p:spPr>
          <a:xfrm>
            <a:off x="444503" y="347341"/>
            <a:ext cx="6692104" cy="221599"/>
          </a:xfrm>
        </p:spPr>
        <p:txBody>
          <a:bodyPr/>
          <a:lstStyle/>
          <a:p>
            <a:r>
              <a:rPr lang="de-DE" dirty="0" smtClean="0"/>
              <a:t>Atividades do Processo de uma Solução Big Data</a:t>
            </a:r>
            <a:endParaRPr lang="de-DE" dirty="0"/>
          </a:p>
        </p:txBody>
      </p:sp>
      <p:sp>
        <p:nvSpPr>
          <p:cNvPr id="11" name="Inhaltsplatzhalter 4"/>
          <p:cNvSpPr>
            <a:spLocks noGrp="1"/>
          </p:cNvSpPr>
          <p:nvPr>
            <p:ph type="body" sz="quarter" idx="13"/>
          </p:nvPr>
        </p:nvSpPr>
        <p:spPr>
          <a:xfrm>
            <a:off x="449264" y="199547"/>
            <a:ext cx="6692104" cy="123111"/>
          </a:xfrm>
        </p:spPr>
        <p:txBody>
          <a:bodyPr/>
          <a:lstStyle/>
          <a:p>
            <a:r>
              <a:rPr lang="de-DE" dirty="0" smtClean="0"/>
              <a:t>ARQUITETURA BIGDATA</a:t>
            </a:r>
            <a:endParaRPr lang="de-DE" dirty="0"/>
          </a:p>
        </p:txBody>
      </p:sp>
      <p:sp>
        <p:nvSpPr>
          <p:cNvPr id="6" name="TextBox 5"/>
          <p:cNvSpPr txBox="1"/>
          <p:nvPr/>
        </p:nvSpPr>
        <p:spPr>
          <a:xfrm>
            <a:off x="847341" y="1768368"/>
            <a:ext cx="929742" cy="484748"/>
          </a:xfrm>
          <a:prstGeom prst="rect">
            <a:avLst/>
          </a:prstGeom>
          <a:noFill/>
        </p:spPr>
        <p:txBody>
          <a:bodyPr wrap="none" lIns="0" tIns="0" rIns="0" bIns="0" rtlCol="0">
            <a:spAutoFit/>
          </a:bodyPr>
          <a:lstStyle/>
          <a:p>
            <a:pPr algn="ctr"/>
            <a:r>
              <a:rPr lang="en-US" sz="1050" i="1" dirty="0" err="1" smtClean="0">
                <a:solidFill>
                  <a:srgbClr val="3594E8"/>
                </a:solidFill>
              </a:rPr>
              <a:t>Cruzamento</a:t>
            </a:r>
            <a:r>
              <a:rPr lang="en-US" sz="1050" i="1" dirty="0" smtClean="0">
                <a:solidFill>
                  <a:srgbClr val="3594E8"/>
                </a:solidFill>
              </a:rPr>
              <a:t> </a:t>
            </a:r>
          </a:p>
          <a:p>
            <a:pPr algn="ctr"/>
            <a:r>
              <a:rPr lang="en-US" sz="1050" i="1" dirty="0" smtClean="0">
                <a:solidFill>
                  <a:srgbClr val="3594E8"/>
                </a:solidFill>
              </a:rPr>
              <a:t>de </a:t>
            </a:r>
            <a:r>
              <a:rPr lang="en-US" sz="1050" i="1" dirty="0" err="1" smtClean="0">
                <a:solidFill>
                  <a:srgbClr val="3594E8"/>
                </a:solidFill>
              </a:rPr>
              <a:t>Informações</a:t>
            </a:r>
            <a:endParaRPr lang="pt-BR" sz="1050" i="1" dirty="0" err="1">
              <a:solidFill>
                <a:srgbClr val="3594E8"/>
              </a:solidFill>
            </a:endParaRPr>
          </a:p>
          <a:p>
            <a:pPr algn="ctr"/>
            <a:r>
              <a:rPr lang="en-US" sz="1050" i="1" dirty="0" err="1" smtClean="0">
                <a:solidFill>
                  <a:srgbClr val="3594E8"/>
                </a:solidFill>
              </a:rPr>
              <a:t>Externas</a:t>
            </a:r>
            <a:endParaRPr lang="en-US" sz="1050" i="1" dirty="0" smtClean="0">
              <a:solidFill>
                <a:srgbClr val="3594E8"/>
              </a:solidFill>
            </a:endParaRPr>
          </a:p>
        </p:txBody>
      </p:sp>
      <p:sp>
        <p:nvSpPr>
          <p:cNvPr id="13" name="TextBox 12"/>
          <p:cNvSpPr txBox="1"/>
          <p:nvPr/>
        </p:nvSpPr>
        <p:spPr>
          <a:xfrm>
            <a:off x="695058" y="2646765"/>
            <a:ext cx="1074012" cy="484748"/>
          </a:xfrm>
          <a:prstGeom prst="rect">
            <a:avLst/>
          </a:prstGeom>
          <a:noFill/>
        </p:spPr>
        <p:txBody>
          <a:bodyPr wrap="none" lIns="0" tIns="0" rIns="0" bIns="0" rtlCol="0">
            <a:spAutoFit/>
          </a:bodyPr>
          <a:lstStyle>
            <a:defPPr>
              <a:defRPr lang="de-DE"/>
            </a:defPPr>
            <a:lvl1pPr algn="ctr">
              <a:defRPr sz="1050" i="1">
                <a:solidFill>
                  <a:srgbClr val="3594E8"/>
                </a:solidFill>
              </a:defRPr>
            </a:lvl1pPr>
          </a:lstStyle>
          <a:p>
            <a:r>
              <a:rPr lang="en-US" dirty="0"/>
              <a:t>Dados de </a:t>
            </a:r>
          </a:p>
          <a:p>
            <a:r>
              <a:rPr lang="en-US" dirty="0" err="1"/>
              <a:t>Interações</a:t>
            </a:r>
            <a:r>
              <a:rPr lang="en-US" dirty="0"/>
              <a:t> </a:t>
            </a:r>
          </a:p>
          <a:p>
            <a:r>
              <a:rPr lang="en-US" dirty="0"/>
              <a:t>via </a:t>
            </a:r>
            <a:r>
              <a:rPr lang="en-US" dirty="0" err="1"/>
              <a:t>Redes</a:t>
            </a:r>
            <a:r>
              <a:rPr lang="en-US" dirty="0"/>
              <a:t> </a:t>
            </a:r>
            <a:r>
              <a:rPr lang="en-US" dirty="0" err="1"/>
              <a:t>Sociais</a:t>
            </a:r>
            <a:endParaRPr lang="pt-BR" dirty="0" err="1"/>
          </a:p>
        </p:txBody>
      </p:sp>
      <p:sp>
        <p:nvSpPr>
          <p:cNvPr id="14" name="TextBox 13"/>
          <p:cNvSpPr txBox="1"/>
          <p:nvPr/>
        </p:nvSpPr>
        <p:spPr>
          <a:xfrm>
            <a:off x="816084" y="3469635"/>
            <a:ext cx="831959" cy="484748"/>
          </a:xfrm>
          <a:prstGeom prst="rect">
            <a:avLst/>
          </a:prstGeom>
          <a:noFill/>
        </p:spPr>
        <p:txBody>
          <a:bodyPr wrap="none" lIns="0" tIns="0" rIns="0" bIns="0" rtlCol="0">
            <a:spAutoFit/>
          </a:bodyPr>
          <a:lstStyle>
            <a:defPPr>
              <a:defRPr lang="de-DE"/>
            </a:defPPr>
            <a:lvl1pPr algn="ctr">
              <a:defRPr sz="1050" i="1">
                <a:solidFill>
                  <a:srgbClr val="3594E8"/>
                </a:solidFill>
              </a:defRPr>
            </a:lvl1pPr>
          </a:lstStyle>
          <a:p>
            <a:r>
              <a:rPr lang="en-US" dirty="0"/>
              <a:t>Dados de </a:t>
            </a:r>
          </a:p>
          <a:p>
            <a:r>
              <a:rPr lang="en-US" dirty="0" err="1"/>
              <a:t>Transações</a:t>
            </a:r>
            <a:endParaRPr lang="pt-BR" dirty="0" err="1"/>
          </a:p>
          <a:p>
            <a:r>
              <a:rPr lang="en-US" dirty="0"/>
              <a:t>Dos </a:t>
            </a:r>
            <a:r>
              <a:rPr lang="en-US" dirty="0" err="1"/>
              <a:t>Sistemas</a:t>
            </a:r>
            <a:endParaRPr lang="en-US" dirty="0"/>
          </a:p>
        </p:txBody>
      </p:sp>
    </p:spTree>
    <p:extLst>
      <p:ext uri="{BB962C8B-B14F-4D97-AF65-F5344CB8AC3E}">
        <p14:creationId xmlns:p14="http://schemas.microsoft.com/office/powerpoint/2010/main" val="273817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Camadas de uma Plataforma BigData &amp; Analytics</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de-DE" dirty="0" smtClean="0"/>
              <a:t>ARQUITETURA BIGDATA</a:t>
            </a:r>
            <a:endParaRPr lang="de-DE" dirty="0"/>
          </a:p>
        </p:txBody>
      </p:sp>
      <p:pic>
        <p:nvPicPr>
          <p:cNvPr id="2" name="Picture 1"/>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1191" y="997117"/>
            <a:ext cx="5200650" cy="3486150"/>
          </a:xfrm>
          <a:prstGeom prst="rect">
            <a:avLst/>
          </a:prstGeom>
        </p:spPr>
      </p:pic>
      <p:sp>
        <p:nvSpPr>
          <p:cNvPr id="5" name="TextBox 4"/>
          <p:cNvSpPr txBox="1"/>
          <p:nvPr/>
        </p:nvSpPr>
        <p:spPr>
          <a:xfrm>
            <a:off x="624027" y="1687576"/>
            <a:ext cx="2162451" cy="161583"/>
          </a:xfrm>
          <a:prstGeom prst="rect">
            <a:avLst/>
          </a:prstGeom>
          <a:noFill/>
        </p:spPr>
        <p:txBody>
          <a:bodyPr wrap="none" lIns="0" tIns="0" rIns="0" bIns="0" rtlCol="0">
            <a:spAutoFit/>
          </a:bodyPr>
          <a:lstStyle/>
          <a:p>
            <a:pPr algn="ctr"/>
            <a:r>
              <a:rPr lang="en-US" sz="1050" i="1" dirty="0" err="1" smtClean="0">
                <a:solidFill>
                  <a:srgbClr val="3594E8"/>
                </a:solidFill>
              </a:rPr>
              <a:t>Visualização</a:t>
            </a:r>
            <a:r>
              <a:rPr lang="en-US" sz="1050" i="1" dirty="0" smtClean="0">
                <a:solidFill>
                  <a:srgbClr val="3594E8"/>
                </a:solidFill>
              </a:rPr>
              <a:t> e </a:t>
            </a:r>
            <a:r>
              <a:rPr lang="en-US" sz="1050" i="1" dirty="0" err="1" smtClean="0">
                <a:solidFill>
                  <a:srgbClr val="3594E8"/>
                </a:solidFill>
              </a:rPr>
              <a:t>Integração</a:t>
            </a:r>
            <a:r>
              <a:rPr lang="en-US" sz="1050" i="1" dirty="0" smtClean="0">
                <a:solidFill>
                  <a:srgbClr val="3594E8"/>
                </a:solidFill>
              </a:rPr>
              <a:t> de Dados</a:t>
            </a:r>
          </a:p>
        </p:txBody>
      </p:sp>
      <p:sp>
        <p:nvSpPr>
          <p:cNvPr id="7" name="TextBox 6"/>
          <p:cNvSpPr txBox="1"/>
          <p:nvPr/>
        </p:nvSpPr>
        <p:spPr>
          <a:xfrm>
            <a:off x="1142594" y="2841451"/>
            <a:ext cx="1125308" cy="161583"/>
          </a:xfrm>
          <a:prstGeom prst="rect">
            <a:avLst/>
          </a:prstGeom>
          <a:noFill/>
        </p:spPr>
        <p:txBody>
          <a:bodyPr wrap="none" lIns="0" tIns="0" rIns="0" bIns="0" rtlCol="0">
            <a:spAutoFit/>
          </a:bodyPr>
          <a:lstStyle/>
          <a:p>
            <a:pPr algn="ctr"/>
            <a:r>
              <a:rPr lang="en-US" sz="1050" i="1" dirty="0" err="1" smtClean="0">
                <a:solidFill>
                  <a:srgbClr val="3594E8"/>
                </a:solidFill>
              </a:rPr>
              <a:t>Acesso</a:t>
            </a:r>
            <a:r>
              <a:rPr lang="en-US" sz="1050" i="1" dirty="0" smtClean="0">
                <a:solidFill>
                  <a:srgbClr val="3594E8"/>
                </a:solidFill>
              </a:rPr>
              <a:t> </a:t>
            </a:r>
            <a:r>
              <a:rPr lang="en-US" sz="1050" i="1" dirty="0" err="1" smtClean="0">
                <a:solidFill>
                  <a:srgbClr val="3594E8"/>
                </a:solidFill>
              </a:rPr>
              <a:t>aos</a:t>
            </a:r>
            <a:r>
              <a:rPr lang="en-US" sz="1050" i="1" dirty="0" smtClean="0">
                <a:solidFill>
                  <a:srgbClr val="3594E8"/>
                </a:solidFill>
              </a:rPr>
              <a:t> Dados</a:t>
            </a:r>
          </a:p>
        </p:txBody>
      </p:sp>
      <p:sp>
        <p:nvSpPr>
          <p:cNvPr id="9" name="TextBox 8"/>
          <p:cNvSpPr txBox="1"/>
          <p:nvPr/>
        </p:nvSpPr>
        <p:spPr>
          <a:xfrm>
            <a:off x="790745" y="2183721"/>
            <a:ext cx="1829026" cy="161583"/>
          </a:xfrm>
          <a:prstGeom prst="rect">
            <a:avLst/>
          </a:prstGeom>
          <a:noFill/>
        </p:spPr>
        <p:txBody>
          <a:bodyPr wrap="none" lIns="0" tIns="0" rIns="0" bIns="0" rtlCol="0">
            <a:spAutoFit/>
          </a:bodyPr>
          <a:lstStyle/>
          <a:p>
            <a:pPr algn="ctr"/>
            <a:r>
              <a:rPr lang="en-US" sz="1050" i="1" dirty="0" err="1" smtClean="0">
                <a:solidFill>
                  <a:srgbClr val="3594E8"/>
                </a:solidFill>
              </a:rPr>
              <a:t>Gestão</a:t>
            </a:r>
            <a:r>
              <a:rPr lang="en-US" sz="1050" i="1" dirty="0" smtClean="0">
                <a:solidFill>
                  <a:srgbClr val="3594E8"/>
                </a:solidFill>
              </a:rPr>
              <a:t> da </a:t>
            </a:r>
            <a:r>
              <a:rPr lang="en-US" sz="1050" i="1" dirty="0" err="1" smtClean="0">
                <a:solidFill>
                  <a:srgbClr val="3594E8"/>
                </a:solidFill>
              </a:rPr>
              <a:t>Plataforma</a:t>
            </a:r>
            <a:r>
              <a:rPr lang="en-US" sz="1050" i="1" dirty="0" smtClean="0">
                <a:solidFill>
                  <a:srgbClr val="3594E8"/>
                </a:solidFill>
              </a:rPr>
              <a:t> </a:t>
            </a:r>
            <a:r>
              <a:rPr lang="en-US" sz="1050" i="1" dirty="0" err="1" smtClean="0">
                <a:solidFill>
                  <a:srgbClr val="3594E8"/>
                </a:solidFill>
              </a:rPr>
              <a:t>BigData</a:t>
            </a:r>
            <a:endParaRPr lang="en-US" sz="1050" i="1" dirty="0" smtClean="0">
              <a:solidFill>
                <a:srgbClr val="3594E8"/>
              </a:solidFill>
            </a:endParaRPr>
          </a:p>
        </p:txBody>
      </p:sp>
      <p:sp>
        <p:nvSpPr>
          <p:cNvPr id="10" name="TextBox 9"/>
          <p:cNvSpPr txBox="1"/>
          <p:nvPr/>
        </p:nvSpPr>
        <p:spPr>
          <a:xfrm>
            <a:off x="928596" y="3418389"/>
            <a:ext cx="1553310" cy="161583"/>
          </a:xfrm>
          <a:prstGeom prst="rect">
            <a:avLst/>
          </a:prstGeom>
          <a:noFill/>
        </p:spPr>
        <p:txBody>
          <a:bodyPr wrap="none" lIns="0" tIns="0" rIns="0" bIns="0" rtlCol="0">
            <a:spAutoFit/>
          </a:bodyPr>
          <a:lstStyle/>
          <a:p>
            <a:pPr algn="ctr"/>
            <a:r>
              <a:rPr lang="en-US" sz="1050" i="1" dirty="0" err="1" smtClean="0">
                <a:solidFill>
                  <a:srgbClr val="3594E8"/>
                </a:solidFill>
              </a:rPr>
              <a:t>Processamento</a:t>
            </a:r>
            <a:r>
              <a:rPr lang="en-US" sz="1050" i="1" dirty="0" smtClean="0">
                <a:solidFill>
                  <a:srgbClr val="3594E8"/>
                </a:solidFill>
              </a:rPr>
              <a:t> de Dados</a:t>
            </a:r>
          </a:p>
        </p:txBody>
      </p:sp>
      <p:sp>
        <p:nvSpPr>
          <p:cNvPr id="11" name="TextBox 10"/>
          <p:cNvSpPr txBox="1"/>
          <p:nvPr/>
        </p:nvSpPr>
        <p:spPr>
          <a:xfrm>
            <a:off x="976215" y="4078702"/>
            <a:ext cx="1643079" cy="161583"/>
          </a:xfrm>
          <a:prstGeom prst="rect">
            <a:avLst/>
          </a:prstGeom>
          <a:noFill/>
        </p:spPr>
        <p:txBody>
          <a:bodyPr wrap="none" lIns="0" tIns="0" rIns="0" bIns="0" rtlCol="0">
            <a:spAutoFit/>
          </a:bodyPr>
          <a:lstStyle/>
          <a:p>
            <a:pPr algn="ctr"/>
            <a:r>
              <a:rPr lang="en-US" sz="1050" i="1" dirty="0" err="1" smtClean="0">
                <a:solidFill>
                  <a:srgbClr val="3594E8"/>
                </a:solidFill>
              </a:rPr>
              <a:t>Armazenamento</a:t>
            </a:r>
            <a:r>
              <a:rPr lang="en-US" sz="1050" i="1" dirty="0" smtClean="0">
                <a:solidFill>
                  <a:srgbClr val="3594E8"/>
                </a:solidFill>
              </a:rPr>
              <a:t> de Dados</a:t>
            </a:r>
          </a:p>
        </p:txBody>
      </p:sp>
      <p:sp>
        <p:nvSpPr>
          <p:cNvPr id="3" name="Right Arrow 2"/>
          <p:cNvSpPr/>
          <p:nvPr/>
        </p:nvSpPr>
        <p:spPr>
          <a:xfrm>
            <a:off x="2927684" y="1687576"/>
            <a:ext cx="296779" cy="161583"/>
          </a:xfrm>
          <a:prstGeom prst="rightArrow">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2" name="Right Arrow 11"/>
          <p:cNvSpPr/>
          <p:nvPr/>
        </p:nvSpPr>
        <p:spPr>
          <a:xfrm>
            <a:off x="2900445" y="2220122"/>
            <a:ext cx="296779" cy="161583"/>
          </a:xfrm>
          <a:prstGeom prst="rightArrow">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3" name="Right Arrow 12"/>
          <p:cNvSpPr/>
          <p:nvPr/>
        </p:nvSpPr>
        <p:spPr>
          <a:xfrm>
            <a:off x="2900444" y="2841451"/>
            <a:ext cx="296779" cy="161583"/>
          </a:xfrm>
          <a:prstGeom prst="rightArrow">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4" name="Right Arrow 13"/>
          <p:cNvSpPr/>
          <p:nvPr/>
        </p:nvSpPr>
        <p:spPr>
          <a:xfrm>
            <a:off x="2900443" y="3462780"/>
            <a:ext cx="296779" cy="161583"/>
          </a:xfrm>
          <a:prstGeom prst="rightArrow">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5" name="Right Arrow 14"/>
          <p:cNvSpPr/>
          <p:nvPr/>
        </p:nvSpPr>
        <p:spPr>
          <a:xfrm>
            <a:off x="2900442" y="4084109"/>
            <a:ext cx="296779" cy="161583"/>
          </a:xfrm>
          <a:prstGeom prst="rightArrow">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Tree>
    <p:extLst>
      <p:ext uri="{BB962C8B-B14F-4D97-AF65-F5344CB8AC3E}">
        <p14:creationId xmlns:p14="http://schemas.microsoft.com/office/powerpoint/2010/main" val="255683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Plataforma BigData/Analytics e o BI Tradicional</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de-DE" dirty="0" smtClean="0"/>
              <a:t>ARQUITETURA BIGDATA</a:t>
            </a:r>
            <a:endParaRPr lang="de-DE" dirty="0"/>
          </a:p>
        </p:txBody>
      </p:sp>
      <p:pic>
        <p:nvPicPr>
          <p:cNvPr id="3" name="Picture 2"/>
          <p:cNvPicPr>
            <a:picLocks noChangeAspect="1"/>
          </p:cNvPicPr>
          <p:nvPr/>
        </p:nvPicPr>
        <p:blipFill>
          <a:blip r:embed="rId2">
            <a:duotone>
              <a:schemeClr val="accent2">
                <a:shade val="45000"/>
                <a:satMod val="135000"/>
              </a:schemeClr>
              <a:prstClr val="white"/>
            </a:duotone>
          </a:blip>
          <a:stretch>
            <a:fillRect/>
          </a:stretch>
        </p:blipFill>
        <p:spPr>
          <a:xfrm>
            <a:off x="953122" y="1331493"/>
            <a:ext cx="5340400" cy="3338763"/>
          </a:xfrm>
          <a:prstGeom prst="rect">
            <a:avLst/>
          </a:prstGeom>
        </p:spPr>
      </p:pic>
      <p:sp>
        <p:nvSpPr>
          <p:cNvPr id="7" name="TextBox 6"/>
          <p:cNvSpPr txBox="1"/>
          <p:nvPr/>
        </p:nvSpPr>
        <p:spPr>
          <a:xfrm>
            <a:off x="593558" y="974467"/>
            <a:ext cx="4438716" cy="184666"/>
          </a:xfrm>
          <a:prstGeom prst="rect">
            <a:avLst/>
          </a:prstGeom>
          <a:noFill/>
        </p:spPr>
        <p:txBody>
          <a:bodyPr wrap="none" lIns="0" tIns="0" rIns="0" bIns="0" rtlCol="0">
            <a:spAutoFit/>
          </a:bodyPr>
          <a:lstStyle/>
          <a:p>
            <a:r>
              <a:rPr lang="pt-BR" sz="1200" dirty="0" smtClean="0"/>
              <a:t>Integração da plataforma BigData com Sistemas de BI existentes</a:t>
            </a:r>
          </a:p>
        </p:txBody>
      </p:sp>
      <p:sp>
        <p:nvSpPr>
          <p:cNvPr id="2" name="Rounded Rectangle 1"/>
          <p:cNvSpPr/>
          <p:nvPr/>
        </p:nvSpPr>
        <p:spPr>
          <a:xfrm>
            <a:off x="705858" y="2221832"/>
            <a:ext cx="3112169" cy="2526631"/>
          </a:xfrm>
          <a:prstGeom prst="round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endParaRPr lang="pt-BR" sz="1200" dirty="0" smtClean="0">
              <a:solidFill>
                <a:schemeClr val="tx1"/>
              </a:solidFill>
            </a:endParaRPr>
          </a:p>
        </p:txBody>
      </p:sp>
      <p:sp>
        <p:nvSpPr>
          <p:cNvPr id="9" name="Rounded Rectangle 8"/>
          <p:cNvSpPr/>
          <p:nvPr/>
        </p:nvSpPr>
        <p:spPr>
          <a:xfrm>
            <a:off x="3938342" y="3489158"/>
            <a:ext cx="1042737" cy="1259305"/>
          </a:xfrm>
          <a:prstGeom prst="round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endParaRPr lang="pt-BR" sz="1200" dirty="0" smtClean="0">
              <a:solidFill>
                <a:schemeClr val="tx1"/>
              </a:solidFill>
            </a:endParaRPr>
          </a:p>
        </p:txBody>
      </p:sp>
      <p:sp>
        <p:nvSpPr>
          <p:cNvPr id="10" name="Rounded Rectangle 9"/>
          <p:cNvSpPr/>
          <p:nvPr/>
        </p:nvSpPr>
        <p:spPr>
          <a:xfrm>
            <a:off x="705858" y="1331493"/>
            <a:ext cx="3112169" cy="812132"/>
          </a:xfrm>
          <a:prstGeom prst="round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endParaRPr lang="pt-BR" sz="1200" dirty="0" smtClean="0">
              <a:solidFill>
                <a:schemeClr val="tx1"/>
              </a:solidFill>
            </a:endParaRPr>
          </a:p>
        </p:txBody>
      </p:sp>
      <p:sp>
        <p:nvSpPr>
          <p:cNvPr id="11" name="Rounded Rectangle 10"/>
          <p:cNvSpPr/>
          <p:nvPr/>
        </p:nvSpPr>
        <p:spPr>
          <a:xfrm>
            <a:off x="3874173" y="1331493"/>
            <a:ext cx="1106906" cy="2079458"/>
          </a:xfrm>
          <a:prstGeom prst="round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endParaRPr lang="pt-BR" sz="1200" dirty="0" smtClean="0">
              <a:solidFill>
                <a:schemeClr val="tx1"/>
              </a:solidFill>
            </a:endParaRPr>
          </a:p>
        </p:txBody>
      </p:sp>
      <p:sp>
        <p:nvSpPr>
          <p:cNvPr id="12" name="Rounded Rectangle 11"/>
          <p:cNvSpPr/>
          <p:nvPr/>
        </p:nvSpPr>
        <p:spPr>
          <a:xfrm>
            <a:off x="6705599" y="3962399"/>
            <a:ext cx="1347537" cy="473241"/>
          </a:xfrm>
          <a:prstGeom prst="round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pt-BR" sz="1200" dirty="0" smtClean="0">
                <a:solidFill>
                  <a:srgbClr val="92D050"/>
                </a:solidFill>
              </a:rPr>
              <a:t>Big Data</a:t>
            </a:r>
          </a:p>
        </p:txBody>
      </p:sp>
      <p:sp>
        <p:nvSpPr>
          <p:cNvPr id="13" name="Rounded Rectangle 12"/>
          <p:cNvSpPr/>
          <p:nvPr/>
        </p:nvSpPr>
        <p:spPr>
          <a:xfrm>
            <a:off x="6705598" y="3344778"/>
            <a:ext cx="1347537" cy="473241"/>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r>
              <a:rPr lang="pt-BR" sz="1200" dirty="0" smtClean="0">
                <a:solidFill>
                  <a:srgbClr val="3594E8"/>
                </a:solidFill>
              </a:rPr>
              <a:t>BI Tradicional</a:t>
            </a:r>
          </a:p>
        </p:txBody>
      </p:sp>
      <p:sp>
        <p:nvSpPr>
          <p:cNvPr id="14" name="Rounded Rectangle 13"/>
          <p:cNvSpPr/>
          <p:nvPr/>
        </p:nvSpPr>
        <p:spPr>
          <a:xfrm>
            <a:off x="5264589" y="3447163"/>
            <a:ext cx="891767" cy="473241"/>
          </a:xfrm>
          <a:prstGeom prst="round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endParaRPr lang="pt-BR" sz="1200" dirty="0" smtClean="0">
              <a:solidFill>
                <a:srgbClr val="92D050"/>
              </a:solidFill>
            </a:endParaRPr>
          </a:p>
        </p:txBody>
      </p:sp>
    </p:spTree>
    <p:extLst>
      <p:ext uri="{BB962C8B-B14F-4D97-AF65-F5344CB8AC3E}">
        <p14:creationId xmlns:p14="http://schemas.microsoft.com/office/powerpoint/2010/main" val="328794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6"/>
          <p:cNvSpPr>
            <a:spLocks noGrp="1"/>
          </p:cNvSpPr>
          <p:nvPr>
            <p:ph type="title"/>
          </p:nvPr>
        </p:nvSpPr>
        <p:spPr>
          <a:xfrm>
            <a:off x="444503" y="347341"/>
            <a:ext cx="6692104" cy="221599"/>
          </a:xfrm>
        </p:spPr>
        <p:txBody>
          <a:bodyPr/>
          <a:lstStyle/>
          <a:p>
            <a:r>
              <a:rPr lang="de-DE" dirty="0" smtClean="0"/>
              <a:t>Classificação e Contexto das Tecnologias e Frameworks</a:t>
            </a:r>
            <a:endParaRPr lang="de-DE" dirty="0"/>
          </a:p>
        </p:txBody>
      </p:sp>
      <p:sp>
        <p:nvSpPr>
          <p:cNvPr id="11" name="Inhaltsplatzhalter 4"/>
          <p:cNvSpPr>
            <a:spLocks noGrp="1"/>
          </p:cNvSpPr>
          <p:nvPr>
            <p:ph type="body" sz="quarter" idx="13"/>
          </p:nvPr>
        </p:nvSpPr>
        <p:spPr>
          <a:xfrm>
            <a:off x="449264" y="199547"/>
            <a:ext cx="6692104" cy="123111"/>
          </a:xfrm>
        </p:spPr>
        <p:txBody>
          <a:bodyPr/>
          <a:lstStyle/>
          <a:p>
            <a:r>
              <a:rPr lang="de-DE" dirty="0" smtClean="0"/>
              <a:t>ARQUITETURA BIGDATA</a:t>
            </a:r>
            <a:endParaRPr lang="de-DE" dirty="0"/>
          </a:p>
        </p:txBody>
      </p:sp>
      <p:pic>
        <p:nvPicPr>
          <p:cNvPr id="3" name="Picture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0441" y="889527"/>
            <a:ext cx="7547811" cy="3819192"/>
          </a:xfrm>
          <a:prstGeom prst="rect">
            <a:avLst/>
          </a:prstGeom>
        </p:spPr>
      </p:pic>
      <p:sp>
        <p:nvSpPr>
          <p:cNvPr id="4" name="Rectangle 3"/>
          <p:cNvSpPr/>
          <p:nvPr/>
        </p:nvSpPr>
        <p:spPr>
          <a:xfrm>
            <a:off x="7355304" y="3208421"/>
            <a:ext cx="1098884" cy="1283368"/>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5" name="Rounded Rectangle 4"/>
          <p:cNvSpPr/>
          <p:nvPr/>
        </p:nvSpPr>
        <p:spPr>
          <a:xfrm>
            <a:off x="4900864" y="1540041"/>
            <a:ext cx="986590" cy="2727159"/>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8" name="Rounded Rectangle 7"/>
          <p:cNvSpPr/>
          <p:nvPr/>
        </p:nvSpPr>
        <p:spPr>
          <a:xfrm>
            <a:off x="6272462" y="3706087"/>
            <a:ext cx="930444" cy="1002632"/>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2" name="Rounded Rectangle 11"/>
          <p:cNvSpPr/>
          <p:nvPr/>
        </p:nvSpPr>
        <p:spPr>
          <a:xfrm>
            <a:off x="4090736" y="1652336"/>
            <a:ext cx="854241" cy="577517"/>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3" name="Rounded Rectangle 12"/>
          <p:cNvSpPr/>
          <p:nvPr/>
        </p:nvSpPr>
        <p:spPr>
          <a:xfrm>
            <a:off x="1167061" y="3561347"/>
            <a:ext cx="930444" cy="368970"/>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
        <p:nvSpPr>
          <p:cNvPr id="14" name="Rounded Rectangle 13"/>
          <p:cNvSpPr/>
          <p:nvPr/>
        </p:nvSpPr>
        <p:spPr>
          <a:xfrm>
            <a:off x="5913522" y="1973178"/>
            <a:ext cx="447174" cy="376989"/>
          </a:xfrm>
          <a:prstGeom prst="roundRect">
            <a:avLst/>
          </a:prstGeom>
          <a:noFill/>
          <a:ln w="50800">
            <a:solidFill>
              <a:srgbClr val="3594E8"/>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t-BR" sz="1200" dirty="0" smtClean="0">
              <a:solidFill>
                <a:schemeClr val="tx1"/>
              </a:solidFill>
            </a:endParaRPr>
          </a:p>
        </p:txBody>
      </p:sp>
    </p:spTree>
    <p:extLst>
      <p:ext uri="{BB962C8B-B14F-4D97-AF65-F5344CB8AC3E}">
        <p14:creationId xmlns:p14="http://schemas.microsoft.com/office/powerpoint/2010/main" val="4024820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6"/>
          <p:cNvSpPr>
            <a:spLocks noGrp="1"/>
          </p:cNvSpPr>
          <p:nvPr>
            <p:ph type="title"/>
          </p:nvPr>
        </p:nvSpPr>
        <p:spPr>
          <a:xfrm>
            <a:off x="444503" y="347341"/>
            <a:ext cx="6692104" cy="221599"/>
          </a:xfrm>
        </p:spPr>
        <p:txBody>
          <a:bodyPr/>
          <a:lstStyle/>
          <a:p>
            <a:r>
              <a:rPr lang="de-DE" dirty="0" smtClean="0"/>
              <a:t>Tecnologias e Frameworks</a:t>
            </a:r>
            <a:endParaRPr lang="de-DE" dirty="0"/>
          </a:p>
        </p:txBody>
      </p:sp>
      <p:sp>
        <p:nvSpPr>
          <p:cNvPr id="11" name="Inhaltsplatzhalter 4"/>
          <p:cNvSpPr>
            <a:spLocks noGrp="1"/>
          </p:cNvSpPr>
          <p:nvPr>
            <p:ph type="body" sz="quarter" idx="13"/>
          </p:nvPr>
        </p:nvSpPr>
        <p:spPr>
          <a:xfrm>
            <a:off x="449264" y="199547"/>
            <a:ext cx="6692104" cy="123111"/>
          </a:xfrm>
        </p:spPr>
        <p:txBody>
          <a:bodyPr/>
          <a:lstStyle/>
          <a:p>
            <a:r>
              <a:rPr lang="de-DE" dirty="0" smtClean="0"/>
              <a:t>ARQUITETURA BIGDATA</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979" y="854978"/>
            <a:ext cx="5709389" cy="3815279"/>
          </a:xfrm>
          <a:prstGeom prst="rect">
            <a:avLst/>
          </a:prstGeom>
        </p:spPr>
      </p:pic>
    </p:spTree>
    <p:extLst>
      <p:ext uri="{BB962C8B-B14F-4D97-AF65-F5344CB8AC3E}">
        <p14:creationId xmlns:p14="http://schemas.microsoft.com/office/powerpoint/2010/main" val="1561474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6"/>
          <p:cNvSpPr>
            <a:spLocks noGrp="1"/>
          </p:cNvSpPr>
          <p:nvPr>
            <p:ph type="title"/>
          </p:nvPr>
        </p:nvSpPr>
        <p:spPr>
          <a:xfrm>
            <a:off x="444503" y="347341"/>
            <a:ext cx="6692104" cy="221599"/>
          </a:xfrm>
        </p:spPr>
        <p:txBody>
          <a:bodyPr/>
          <a:lstStyle/>
          <a:p>
            <a:r>
              <a:rPr lang="de-DE" dirty="0" smtClean="0"/>
              <a:t>Tecnologias baseadas no Apache Hadoop</a:t>
            </a:r>
            <a:endParaRPr lang="de-DE" dirty="0"/>
          </a:p>
        </p:txBody>
      </p:sp>
      <p:sp>
        <p:nvSpPr>
          <p:cNvPr id="11" name="Inhaltsplatzhalter 4"/>
          <p:cNvSpPr>
            <a:spLocks noGrp="1"/>
          </p:cNvSpPr>
          <p:nvPr>
            <p:ph type="body" sz="quarter" idx="13"/>
          </p:nvPr>
        </p:nvSpPr>
        <p:spPr>
          <a:xfrm>
            <a:off x="449264" y="199547"/>
            <a:ext cx="6692104" cy="123111"/>
          </a:xfrm>
        </p:spPr>
        <p:txBody>
          <a:bodyPr/>
          <a:lstStyle/>
          <a:p>
            <a:r>
              <a:rPr lang="de-DE" dirty="0" smtClean="0"/>
              <a:t>ARQUITETURA BIGDATA</a:t>
            </a:r>
            <a:endParaRPr lang="de-DE" dirty="0"/>
          </a:p>
        </p:txBody>
      </p:sp>
      <p:pic>
        <p:nvPicPr>
          <p:cNvPr id="2" name="Picture 1"/>
          <p:cNvPicPr>
            <a:picLocks noChangeAspect="1"/>
          </p:cNvPicPr>
          <p:nvPr/>
        </p:nvPicPr>
        <p:blipFill>
          <a:blip r:embed="rId3"/>
          <a:stretch>
            <a:fillRect/>
          </a:stretch>
        </p:blipFill>
        <p:spPr>
          <a:xfrm>
            <a:off x="516898" y="900362"/>
            <a:ext cx="8110202" cy="3615490"/>
          </a:xfrm>
          <a:prstGeom prst="rect">
            <a:avLst/>
          </a:prstGeom>
        </p:spPr>
      </p:pic>
    </p:spTree>
    <p:extLst>
      <p:ext uri="{BB962C8B-B14F-4D97-AF65-F5344CB8AC3E}">
        <p14:creationId xmlns:p14="http://schemas.microsoft.com/office/powerpoint/2010/main" val="41652271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Exemplo de Implementação</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de-DE" dirty="0" smtClean="0"/>
              <a:t>ARQUITETURA BIGDATA</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958" y="1188319"/>
            <a:ext cx="5734850" cy="3524742"/>
          </a:xfrm>
          <a:prstGeom prst="rect">
            <a:avLst/>
          </a:prstGeom>
        </p:spPr>
      </p:pic>
      <p:sp>
        <p:nvSpPr>
          <p:cNvPr id="7" name="TextBox 6"/>
          <p:cNvSpPr txBox="1"/>
          <p:nvPr/>
        </p:nvSpPr>
        <p:spPr>
          <a:xfrm>
            <a:off x="593558" y="974467"/>
            <a:ext cx="4516108" cy="184666"/>
          </a:xfrm>
          <a:prstGeom prst="rect">
            <a:avLst/>
          </a:prstGeom>
          <a:noFill/>
        </p:spPr>
        <p:txBody>
          <a:bodyPr wrap="none" lIns="0" tIns="0" rIns="0" bIns="0" rtlCol="0">
            <a:spAutoFit/>
          </a:bodyPr>
          <a:lstStyle/>
          <a:p>
            <a:r>
              <a:rPr lang="pt-BR" sz="1200" dirty="0" smtClean="0"/>
              <a:t>Visão Lógica de elementos chaves de uma arquitetura de big data</a:t>
            </a:r>
          </a:p>
        </p:txBody>
      </p:sp>
    </p:spTree>
    <p:extLst>
      <p:ext uri="{BB962C8B-B14F-4D97-AF65-F5344CB8AC3E}">
        <p14:creationId xmlns:p14="http://schemas.microsoft.com/office/powerpoint/2010/main" val="2029489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smtClean="0"/>
              <a:t>O que </a:t>
            </a:r>
            <a:r>
              <a:rPr lang="en-GB" dirty="0" err="1" smtClean="0"/>
              <a:t>significa</a:t>
            </a:r>
            <a:r>
              <a:rPr lang="en-GB" dirty="0" smtClean="0"/>
              <a:t> </a:t>
            </a:r>
            <a:r>
              <a:rPr lang="en-GB" dirty="0" err="1" smtClean="0"/>
              <a:t>BigData</a:t>
            </a:r>
            <a:r>
              <a:rPr lang="en-GB" dirty="0"/>
              <a:t>?</a:t>
            </a:r>
          </a:p>
        </p:txBody>
      </p:sp>
      <p:sp>
        <p:nvSpPr>
          <p:cNvPr id="6" name="Inhaltsplatzhalter 5"/>
          <p:cNvSpPr>
            <a:spLocks noGrp="1"/>
          </p:cNvSpPr>
          <p:nvPr>
            <p:ph type="body" sz="quarter" idx="13"/>
          </p:nvPr>
        </p:nvSpPr>
        <p:spPr/>
        <p:txBody>
          <a:bodyPr/>
          <a:lstStyle/>
          <a:p>
            <a:r>
              <a:rPr lang="de-DE" dirty="0" smtClean="0"/>
              <a:t>CONTEXTO</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00" y="866273"/>
            <a:ext cx="8244821" cy="3878134"/>
          </a:xfrm>
          <a:prstGeom prst="rect">
            <a:avLst/>
          </a:prstGeom>
        </p:spPr>
      </p:pic>
    </p:spTree>
    <p:extLst>
      <p:ext uri="{BB962C8B-B14F-4D97-AF65-F5344CB8AC3E}">
        <p14:creationId xmlns:p14="http://schemas.microsoft.com/office/powerpoint/2010/main" val="1003432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Exemplo de Implementação</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de-DE" dirty="0" smtClean="0"/>
              <a:t>ARQUITETURA BIGDATA</a:t>
            </a:r>
            <a:endParaRPr lang="de-D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958" y="1188319"/>
            <a:ext cx="5734850" cy="3524742"/>
          </a:xfrm>
          <a:prstGeom prst="rect">
            <a:avLst/>
          </a:prstGeom>
        </p:spPr>
      </p:pic>
      <p:pic>
        <p:nvPicPr>
          <p:cNvPr id="2" name="Picture 1"/>
          <p:cNvPicPr>
            <a:picLocks noChangeAspect="1"/>
          </p:cNvPicPr>
          <p:nvPr/>
        </p:nvPicPr>
        <p:blipFill>
          <a:blip r:embed="rId3"/>
          <a:stretch>
            <a:fillRect/>
          </a:stretch>
        </p:blipFill>
        <p:spPr>
          <a:xfrm>
            <a:off x="1614715" y="1203977"/>
            <a:ext cx="5733333" cy="3542857"/>
          </a:xfrm>
          <a:prstGeom prst="rect">
            <a:avLst/>
          </a:prstGeom>
        </p:spPr>
      </p:pic>
      <p:sp>
        <p:nvSpPr>
          <p:cNvPr id="7" name="TextBox 6"/>
          <p:cNvSpPr txBox="1"/>
          <p:nvPr/>
        </p:nvSpPr>
        <p:spPr>
          <a:xfrm>
            <a:off x="593558" y="974467"/>
            <a:ext cx="5566076" cy="184666"/>
          </a:xfrm>
          <a:prstGeom prst="rect">
            <a:avLst/>
          </a:prstGeom>
          <a:noFill/>
        </p:spPr>
        <p:txBody>
          <a:bodyPr wrap="none" lIns="0" tIns="0" rIns="0" bIns="0" rtlCol="0">
            <a:spAutoFit/>
          </a:bodyPr>
          <a:lstStyle/>
          <a:p>
            <a:r>
              <a:rPr lang="pt-BR" sz="1200" dirty="0" smtClean="0"/>
              <a:t>Visão Física com componentes de exemplo que podem implementar a arquitetura</a:t>
            </a:r>
          </a:p>
        </p:txBody>
      </p:sp>
    </p:spTree>
    <p:extLst>
      <p:ext uri="{BB962C8B-B14F-4D97-AF65-F5344CB8AC3E}">
        <p14:creationId xmlns:p14="http://schemas.microsoft.com/office/powerpoint/2010/main" val="4254427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NoSQL Databases</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6" name="Picture 5"/>
          <p:cNvPicPr>
            <a:picLocks noChangeAspect="1"/>
          </p:cNvPicPr>
          <p:nvPr/>
        </p:nvPicPr>
        <p:blipFill>
          <a:blip r:embed="rId3"/>
          <a:stretch>
            <a:fillRect/>
          </a:stretch>
        </p:blipFill>
        <p:spPr>
          <a:xfrm>
            <a:off x="4612106" y="1002133"/>
            <a:ext cx="4154904" cy="3363822"/>
          </a:xfrm>
          <a:prstGeom prst="rect">
            <a:avLst/>
          </a:prstGeom>
        </p:spPr>
      </p:pic>
      <p:sp>
        <p:nvSpPr>
          <p:cNvPr id="2" name="TextBox 1"/>
          <p:cNvSpPr txBox="1"/>
          <p:nvPr/>
        </p:nvSpPr>
        <p:spPr>
          <a:xfrm>
            <a:off x="729915" y="2931691"/>
            <a:ext cx="3810001" cy="1435015"/>
          </a:xfrm>
          <a:prstGeom prst="rect">
            <a:avLst/>
          </a:prstGeom>
        </p:spPr>
        <p:txBody>
          <a:bodyPr>
            <a:noAutofit/>
          </a:bodyPr>
          <a:lstStyle>
            <a:defPPr>
              <a:defRPr lang="de-DE"/>
            </a:defPPr>
            <a:lvl1pPr marL="179388" indent="-179388" defTabSz="685800">
              <a:spcAft>
                <a:spcPts val="300"/>
              </a:spcAft>
              <a:buClr>
                <a:schemeClr val="accent2"/>
              </a:buClr>
              <a:buFont typeface="Wingdings" panose="05000000000000000000" pitchFamily="2" charset="2"/>
              <a:buChar char="§"/>
              <a:defRPr sz="1400" b="1">
                <a:solidFill>
                  <a:srgbClr val="92D050"/>
                </a:solidFill>
              </a:defRPr>
            </a:lvl1pPr>
            <a:lvl2pPr lvl="1" defTabSz="685800">
              <a:spcAft>
                <a:spcPts val="300"/>
              </a:spcAft>
              <a:buClr>
                <a:schemeClr val="accent2"/>
              </a:buClr>
              <a:defRPr sz="1200"/>
            </a:lvl2pPr>
            <a:lvl3pPr marL="360363" lvl="2" defTabSz="685800">
              <a:spcBef>
                <a:spcPts val="200"/>
              </a:spcBef>
              <a:buClr>
                <a:schemeClr val="accent2"/>
              </a:buClr>
              <a:defRPr sz="1200"/>
            </a:lvl3pPr>
          </a:lstStyle>
          <a:p>
            <a:r>
              <a:rPr lang="pt-BR" b="0" dirty="0" smtClean="0">
                <a:solidFill>
                  <a:schemeClr val="tx1"/>
                </a:solidFill>
              </a:rPr>
              <a:t>Sistemas de Bancos </a:t>
            </a:r>
            <a:r>
              <a:rPr lang="pt-BR" b="0" dirty="0">
                <a:solidFill>
                  <a:schemeClr val="tx1"/>
                </a:solidFill>
              </a:rPr>
              <a:t>de dados </a:t>
            </a:r>
            <a:r>
              <a:rPr lang="pt-BR" b="0" dirty="0" smtClean="0">
                <a:solidFill>
                  <a:schemeClr val="tx1"/>
                </a:solidFill>
              </a:rPr>
              <a:t>nativamente distribuídos</a:t>
            </a:r>
          </a:p>
          <a:p>
            <a:r>
              <a:rPr lang="pt-BR" b="0" dirty="0" smtClean="0">
                <a:solidFill>
                  <a:schemeClr val="tx1"/>
                </a:solidFill>
              </a:rPr>
              <a:t>Facilmente </a:t>
            </a:r>
            <a:r>
              <a:rPr lang="pt-BR" b="0" dirty="0">
                <a:solidFill>
                  <a:schemeClr val="tx1"/>
                </a:solidFill>
              </a:rPr>
              <a:t>escaláveis (Horizontalmente)</a:t>
            </a:r>
          </a:p>
          <a:p>
            <a:r>
              <a:rPr lang="pt-BR" b="0" dirty="0">
                <a:solidFill>
                  <a:schemeClr val="tx1"/>
                </a:solidFill>
              </a:rPr>
              <a:t>Melhor performance em grande </a:t>
            </a:r>
            <a:r>
              <a:rPr lang="pt-BR" b="0" dirty="0" smtClean="0">
                <a:solidFill>
                  <a:schemeClr val="tx1"/>
                </a:solidFill>
              </a:rPr>
              <a:t>volume (BigData)</a:t>
            </a:r>
          </a:p>
          <a:p>
            <a:r>
              <a:rPr lang="pt-BR" b="0" dirty="0" smtClean="0">
                <a:solidFill>
                  <a:schemeClr val="tx1"/>
                </a:solidFill>
              </a:rPr>
              <a:t>Otimizado para diferentes estruturas de dados (não estruturados...)</a:t>
            </a:r>
            <a:endParaRPr lang="pt-BR" b="0" dirty="0">
              <a:solidFill>
                <a:schemeClr val="tx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880853"/>
            <a:ext cx="2037347" cy="2050838"/>
          </a:xfrm>
          <a:prstGeom prst="rect">
            <a:avLst/>
          </a:prstGeom>
        </p:spPr>
      </p:pic>
      <p:sp>
        <p:nvSpPr>
          <p:cNvPr id="4" name="TextBox 3"/>
          <p:cNvSpPr txBox="1"/>
          <p:nvPr/>
        </p:nvSpPr>
        <p:spPr>
          <a:xfrm>
            <a:off x="2049634" y="1723969"/>
            <a:ext cx="681277" cy="369332"/>
          </a:xfrm>
          <a:prstGeom prst="rect">
            <a:avLst/>
          </a:prstGeom>
          <a:noFill/>
        </p:spPr>
        <p:txBody>
          <a:bodyPr wrap="none" lIns="0" tIns="0" rIns="0" bIns="0" rtlCol="0">
            <a:spAutoFit/>
          </a:bodyPr>
          <a:lstStyle/>
          <a:p>
            <a:pPr algn="ctr"/>
            <a:r>
              <a:rPr lang="pt-BR" sz="1200" b="1" dirty="0" smtClean="0"/>
              <a:t>NoSQL</a:t>
            </a:r>
          </a:p>
          <a:p>
            <a:pPr algn="ctr"/>
            <a:r>
              <a:rPr lang="pt-BR" sz="1200" b="1" dirty="0" smtClean="0"/>
              <a:t>Database</a:t>
            </a:r>
          </a:p>
        </p:txBody>
      </p:sp>
    </p:spTree>
    <p:extLst>
      <p:ext uri="{BB962C8B-B14F-4D97-AF65-F5344CB8AC3E}">
        <p14:creationId xmlns:p14="http://schemas.microsoft.com/office/powerpoint/2010/main" val="29609896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Tecnologia NoSQL</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6" name="Picture 5"/>
          <p:cNvPicPr>
            <a:picLocks noChangeAspect="1"/>
          </p:cNvPicPr>
          <p:nvPr/>
        </p:nvPicPr>
        <p:blipFill>
          <a:blip r:embed="rId3"/>
          <a:stretch>
            <a:fillRect/>
          </a:stretch>
        </p:blipFill>
        <p:spPr>
          <a:xfrm>
            <a:off x="537410" y="1002133"/>
            <a:ext cx="4154904" cy="3363822"/>
          </a:xfrm>
          <a:prstGeom prst="rect">
            <a:avLst/>
          </a:prstGeom>
        </p:spPr>
      </p:pic>
      <p:pic>
        <p:nvPicPr>
          <p:cNvPr id="15" name="Picture 14"/>
          <p:cNvPicPr>
            <a:picLocks noChangeAspect="1"/>
          </p:cNvPicPr>
          <p:nvPr/>
        </p:nvPicPr>
        <p:blipFill>
          <a:blip r:embed="rId4"/>
          <a:stretch>
            <a:fillRect/>
          </a:stretch>
        </p:blipFill>
        <p:spPr>
          <a:xfrm>
            <a:off x="4848244" y="1371599"/>
            <a:ext cx="3856402" cy="2671011"/>
          </a:xfrm>
          <a:prstGeom prst="rect">
            <a:avLst/>
          </a:prstGeom>
        </p:spPr>
      </p:pic>
    </p:spTree>
    <p:extLst>
      <p:ext uri="{BB962C8B-B14F-4D97-AF65-F5344CB8AC3E}">
        <p14:creationId xmlns:p14="http://schemas.microsoft.com/office/powerpoint/2010/main" val="2457011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Sistema baseado em Documentos</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77" y="890336"/>
            <a:ext cx="4890112" cy="3802311"/>
          </a:xfrm>
          <a:prstGeom prst="rect">
            <a:avLst/>
          </a:prstGeom>
        </p:spPr>
      </p:pic>
      <p:pic>
        <p:nvPicPr>
          <p:cNvPr id="2" name="Picture 1"/>
          <p:cNvPicPr>
            <a:picLocks noChangeAspect="1"/>
          </p:cNvPicPr>
          <p:nvPr/>
        </p:nvPicPr>
        <p:blipFill>
          <a:blip r:embed="rId4"/>
          <a:stretch>
            <a:fillRect/>
          </a:stretch>
        </p:blipFill>
        <p:spPr>
          <a:xfrm>
            <a:off x="6177924" y="2248400"/>
            <a:ext cx="2176384" cy="646697"/>
          </a:xfrm>
          <a:prstGeom prst="rect">
            <a:avLst/>
          </a:prstGeom>
        </p:spPr>
      </p:pic>
    </p:spTree>
    <p:extLst>
      <p:ext uri="{BB962C8B-B14F-4D97-AF65-F5344CB8AC3E}">
        <p14:creationId xmlns:p14="http://schemas.microsoft.com/office/powerpoint/2010/main" val="40855976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Família de colunas / chave-valor</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2" name="Picture 1"/>
          <p:cNvPicPr>
            <a:picLocks noChangeAspect="1"/>
          </p:cNvPicPr>
          <p:nvPr/>
        </p:nvPicPr>
        <p:blipFill>
          <a:blip r:embed="rId3"/>
          <a:stretch>
            <a:fillRect/>
          </a:stretch>
        </p:blipFill>
        <p:spPr>
          <a:xfrm>
            <a:off x="848738" y="930442"/>
            <a:ext cx="4284899" cy="3732253"/>
          </a:xfrm>
          <a:prstGeom prst="rect">
            <a:avLst/>
          </a:prstGeom>
        </p:spPr>
      </p:pic>
      <p:pic>
        <p:nvPicPr>
          <p:cNvPr id="3" name="Picture 2"/>
          <p:cNvPicPr>
            <a:picLocks noChangeAspect="1"/>
          </p:cNvPicPr>
          <p:nvPr/>
        </p:nvPicPr>
        <p:blipFill>
          <a:blip r:embed="rId4"/>
          <a:stretch>
            <a:fillRect/>
          </a:stretch>
        </p:blipFill>
        <p:spPr>
          <a:xfrm>
            <a:off x="5460301" y="2101516"/>
            <a:ext cx="3106799" cy="695052"/>
          </a:xfrm>
          <a:prstGeom prst="rect">
            <a:avLst/>
          </a:prstGeom>
        </p:spPr>
      </p:pic>
    </p:spTree>
    <p:extLst>
      <p:ext uri="{BB962C8B-B14F-4D97-AF65-F5344CB8AC3E}">
        <p14:creationId xmlns:p14="http://schemas.microsoft.com/office/powerpoint/2010/main" val="2152996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Baseado em Grafos</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4" name="Picture 3"/>
          <p:cNvPicPr>
            <a:picLocks noChangeAspect="1"/>
          </p:cNvPicPr>
          <p:nvPr/>
        </p:nvPicPr>
        <p:blipFill>
          <a:blip r:embed="rId3"/>
          <a:stretch>
            <a:fillRect/>
          </a:stretch>
        </p:blipFill>
        <p:spPr>
          <a:xfrm>
            <a:off x="6126012" y="2133600"/>
            <a:ext cx="2337088" cy="10200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81" y="1068728"/>
            <a:ext cx="4913856" cy="2759319"/>
          </a:xfrm>
          <a:prstGeom prst="rect">
            <a:avLst/>
          </a:prstGeom>
        </p:spPr>
      </p:pic>
      <p:pic>
        <p:nvPicPr>
          <p:cNvPr id="8" name="Picture 7"/>
          <p:cNvPicPr>
            <a:picLocks noChangeAspect="1"/>
          </p:cNvPicPr>
          <p:nvPr/>
        </p:nvPicPr>
        <p:blipFill>
          <a:blip r:embed="rId5"/>
          <a:stretch>
            <a:fillRect/>
          </a:stretch>
        </p:blipFill>
        <p:spPr>
          <a:xfrm>
            <a:off x="4714735" y="3171744"/>
            <a:ext cx="1250428" cy="1389939"/>
          </a:xfrm>
          <a:prstGeom prst="rect">
            <a:avLst/>
          </a:prstGeom>
        </p:spPr>
      </p:pic>
    </p:spTree>
    <p:extLst>
      <p:ext uri="{BB962C8B-B14F-4D97-AF65-F5344CB8AC3E}">
        <p14:creationId xmlns:p14="http://schemas.microsoft.com/office/powerpoint/2010/main" val="9297209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Comparação com bancos Relacionais SQL</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64" y="1195148"/>
            <a:ext cx="8399981" cy="3031946"/>
          </a:xfrm>
          <a:prstGeom prst="rect">
            <a:avLst/>
          </a:prstGeom>
        </p:spPr>
      </p:pic>
    </p:spTree>
    <p:extLst>
      <p:ext uri="{BB962C8B-B14F-4D97-AF65-F5344CB8AC3E}">
        <p14:creationId xmlns:p14="http://schemas.microsoft.com/office/powerpoint/2010/main" val="3701301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Diferentes Implementações</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3" name="Picture 2"/>
          <p:cNvPicPr>
            <a:picLocks noChangeAspect="1"/>
          </p:cNvPicPr>
          <p:nvPr/>
        </p:nvPicPr>
        <p:blipFill>
          <a:blip r:embed="rId3"/>
          <a:stretch>
            <a:fillRect/>
          </a:stretch>
        </p:blipFill>
        <p:spPr>
          <a:xfrm>
            <a:off x="1965160" y="1033464"/>
            <a:ext cx="4636166" cy="3622004"/>
          </a:xfrm>
          <a:prstGeom prst="rect">
            <a:avLst/>
          </a:prstGeom>
        </p:spPr>
      </p:pic>
    </p:spTree>
    <p:extLst>
      <p:ext uri="{BB962C8B-B14F-4D97-AF65-F5344CB8AC3E}">
        <p14:creationId xmlns:p14="http://schemas.microsoft.com/office/powerpoint/2010/main" val="14430203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CAP Theorem</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4" name="Picture 3"/>
          <p:cNvPicPr>
            <a:picLocks noChangeAspect="1"/>
          </p:cNvPicPr>
          <p:nvPr/>
        </p:nvPicPr>
        <p:blipFill>
          <a:blip r:embed="rId3"/>
          <a:stretch>
            <a:fillRect/>
          </a:stretch>
        </p:blipFill>
        <p:spPr>
          <a:xfrm>
            <a:off x="2013646" y="922420"/>
            <a:ext cx="5057853" cy="3818021"/>
          </a:xfrm>
          <a:prstGeom prst="rect">
            <a:avLst/>
          </a:prstGeom>
        </p:spPr>
      </p:pic>
    </p:spTree>
    <p:extLst>
      <p:ext uri="{BB962C8B-B14F-4D97-AF65-F5344CB8AC3E}">
        <p14:creationId xmlns:p14="http://schemas.microsoft.com/office/powerpoint/2010/main" val="178506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Performance</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83" y="1146646"/>
            <a:ext cx="5416677" cy="2672067"/>
          </a:xfrm>
          <a:prstGeom prst="rect">
            <a:avLst/>
          </a:prstGeom>
        </p:spPr>
      </p:pic>
      <p:cxnSp>
        <p:nvCxnSpPr>
          <p:cNvPr id="6" name="Straight Arrow Connector 5"/>
          <p:cNvCxnSpPr/>
          <p:nvPr/>
        </p:nvCxnSpPr>
        <p:spPr>
          <a:xfrm flipV="1">
            <a:off x="1121798" y="1283368"/>
            <a:ext cx="2760391" cy="16038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41847" y="1572126"/>
            <a:ext cx="985847" cy="369332"/>
          </a:xfrm>
          <a:prstGeom prst="rect">
            <a:avLst/>
          </a:prstGeom>
          <a:noFill/>
        </p:spPr>
        <p:txBody>
          <a:bodyPr wrap="none" lIns="0" tIns="0" rIns="0" bIns="0" rtlCol="0">
            <a:spAutoFit/>
          </a:bodyPr>
          <a:lstStyle/>
          <a:p>
            <a:pPr algn="ctr"/>
            <a:r>
              <a:rPr lang="en-US" sz="1200" dirty="0" err="1" smtClean="0"/>
              <a:t>Escalabilidade</a:t>
            </a:r>
            <a:endParaRPr lang="en-US" sz="1200" dirty="0" smtClean="0"/>
          </a:p>
          <a:p>
            <a:pPr algn="ctr"/>
            <a:r>
              <a:rPr lang="en-US" sz="1200" dirty="0" smtClean="0"/>
              <a:t>Linear</a:t>
            </a:r>
            <a:endParaRPr lang="pt-BR" sz="1200" dirty="0" err="1" smtClean="0"/>
          </a:p>
        </p:txBody>
      </p:sp>
      <p:sp>
        <p:nvSpPr>
          <p:cNvPr id="10" name="TextBox 9"/>
          <p:cNvSpPr txBox="1"/>
          <p:nvPr/>
        </p:nvSpPr>
        <p:spPr>
          <a:xfrm>
            <a:off x="3577385" y="4570512"/>
            <a:ext cx="4953279" cy="123111"/>
          </a:xfrm>
          <a:prstGeom prst="rect">
            <a:avLst/>
          </a:prstGeom>
          <a:noFill/>
        </p:spPr>
        <p:txBody>
          <a:bodyPr wrap="none" lIns="0" tIns="0" rIns="0" bIns="0" rtlCol="0">
            <a:spAutoFit/>
          </a:bodyPr>
          <a:lstStyle/>
          <a:p>
            <a:r>
              <a:rPr lang="pt-BR" sz="800" i="1" dirty="0" smtClean="0"/>
              <a:t>Fonte: DataStax - https</a:t>
            </a:r>
            <a:r>
              <a:rPr lang="pt-BR" sz="800" i="1" dirty="0"/>
              <a:t>://www.datastax.com/nosql-databases/benchmarks-cassandra-vs-mongodb-vs-hbase</a:t>
            </a:r>
            <a:endParaRPr lang="pt-BR" sz="800" i="1" dirty="0" smtClean="0"/>
          </a:p>
        </p:txBody>
      </p:sp>
      <p:sp>
        <p:nvSpPr>
          <p:cNvPr id="12" name="TextBox 11"/>
          <p:cNvSpPr txBox="1"/>
          <p:nvPr/>
        </p:nvSpPr>
        <p:spPr>
          <a:xfrm>
            <a:off x="3577385" y="4380377"/>
            <a:ext cx="2878993" cy="153888"/>
          </a:xfrm>
          <a:prstGeom prst="rect">
            <a:avLst/>
          </a:prstGeom>
          <a:noFill/>
        </p:spPr>
        <p:txBody>
          <a:bodyPr wrap="none" lIns="0" tIns="0" rIns="0" bIns="0" rtlCol="0">
            <a:spAutoFit/>
          </a:bodyPr>
          <a:lstStyle/>
          <a:p>
            <a:r>
              <a:rPr lang="en-US" sz="1000" dirty="0" smtClean="0"/>
              <a:t>Benchmark on AWS EC2 using different workloads</a:t>
            </a:r>
            <a:endParaRPr lang="pt-BR" sz="1000" dirty="0" err="1" smtClean="0"/>
          </a:p>
        </p:txBody>
      </p:sp>
      <p:pic>
        <p:nvPicPr>
          <p:cNvPr id="13" name="Picture 12"/>
          <p:cNvPicPr>
            <a:picLocks noChangeAspect="1"/>
          </p:cNvPicPr>
          <p:nvPr/>
        </p:nvPicPr>
        <p:blipFill>
          <a:blip r:embed="rId4"/>
          <a:stretch>
            <a:fillRect/>
          </a:stretch>
        </p:blipFill>
        <p:spPr>
          <a:xfrm>
            <a:off x="4559856" y="948581"/>
            <a:ext cx="4185295" cy="1345440"/>
          </a:xfrm>
          <a:prstGeom prst="rect">
            <a:avLst/>
          </a:prstGeom>
        </p:spPr>
      </p:pic>
      <p:sp>
        <p:nvSpPr>
          <p:cNvPr id="14" name="TextBox 13"/>
          <p:cNvSpPr txBox="1"/>
          <p:nvPr/>
        </p:nvSpPr>
        <p:spPr>
          <a:xfrm>
            <a:off x="329283" y="3545547"/>
            <a:ext cx="1492396" cy="369332"/>
          </a:xfrm>
          <a:prstGeom prst="rect">
            <a:avLst/>
          </a:prstGeom>
          <a:noFill/>
        </p:spPr>
        <p:txBody>
          <a:bodyPr wrap="none" lIns="0" tIns="0" rIns="0" bIns="0" rtlCol="0">
            <a:spAutoFit/>
          </a:bodyPr>
          <a:lstStyle/>
          <a:p>
            <a:r>
              <a:rPr lang="en-US" sz="1200" dirty="0" err="1" smtClean="0">
                <a:solidFill>
                  <a:srgbClr val="3594E8"/>
                </a:solidFill>
              </a:rPr>
              <a:t>Milhares</a:t>
            </a:r>
            <a:r>
              <a:rPr lang="en-US" sz="1200" dirty="0" smtClean="0">
                <a:solidFill>
                  <a:srgbClr val="3594E8"/>
                </a:solidFill>
              </a:rPr>
              <a:t> </a:t>
            </a:r>
          </a:p>
          <a:p>
            <a:r>
              <a:rPr lang="en-US" sz="1200" dirty="0" err="1" smtClean="0">
                <a:solidFill>
                  <a:srgbClr val="3594E8"/>
                </a:solidFill>
              </a:rPr>
              <a:t>Operações</a:t>
            </a:r>
            <a:r>
              <a:rPr lang="pt-BR" sz="1200" dirty="0" smtClean="0">
                <a:solidFill>
                  <a:srgbClr val="3594E8"/>
                </a:solidFill>
              </a:rPr>
              <a:t> / Segundo</a:t>
            </a:r>
            <a:endParaRPr lang="en-US" sz="1200" dirty="0" smtClean="0">
              <a:solidFill>
                <a:srgbClr val="3594E8"/>
              </a:solidFill>
            </a:endParaRPr>
          </a:p>
        </p:txBody>
      </p:sp>
      <p:sp>
        <p:nvSpPr>
          <p:cNvPr id="15" name="TextBox 14"/>
          <p:cNvSpPr txBox="1"/>
          <p:nvPr/>
        </p:nvSpPr>
        <p:spPr>
          <a:xfrm>
            <a:off x="2854261" y="3770769"/>
            <a:ext cx="690895" cy="184666"/>
          </a:xfrm>
          <a:prstGeom prst="rect">
            <a:avLst/>
          </a:prstGeom>
          <a:noFill/>
        </p:spPr>
        <p:txBody>
          <a:bodyPr wrap="none" lIns="0" tIns="0" rIns="0" bIns="0" rtlCol="0">
            <a:spAutoFit/>
          </a:bodyPr>
          <a:lstStyle>
            <a:defPPr>
              <a:defRPr lang="de-DE"/>
            </a:defPPr>
            <a:lvl1pPr>
              <a:defRPr sz="1200">
                <a:solidFill>
                  <a:srgbClr val="3594E8"/>
                </a:solidFill>
              </a:defRPr>
            </a:lvl1pPr>
          </a:lstStyle>
          <a:p>
            <a:r>
              <a:rPr lang="en-US" dirty="0" err="1"/>
              <a:t>Instâncias</a:t>
            </a:r>
            <a:endParaRPr lang="en-US" dirty="0"/>
          </a:p>
        </p:txBody>
      </p:sp>
    </p:spTree>
    <p:extLst>
      <p:ext uri="{BB962C8B-B14F-4D97-AF65-F5344CB8AC3E}">
        <p14:creationId xmlns:p14="http://schemas.microsoft.com/office/powerpoint/2010/main" val="1145030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Definições de Big Data</a:t>
            </a:r>
            <a:endParaRPr lang="en-GB"/>
          </a:p>
        </p:txBody>
      </p:sp>
      <p:sp>
        <p:nvSpPr>
          <p:cNvPr id="3" name="Text Placeholder 2"/>
          <p:cNvSpPr>
            <a:spLocks noGrp="1"/>
          </p:cNvSpPr>
          <p:nvPr>
            <p:ph type="body" sz="quarter" idx="13"/>
          </p:nvPr>
        </p:nvSpPr>
        <p:spPr/>
        <p:txBody>
          <a:bodyPr/>
          <a:lstStyle/>
          <a:p>
            <a:r>
              <a:rPr lang="pt-BR" smtClean="0"/>
              <a:t>CONTEXTo</a:t>
            </a:r>
            <a:endParaRPr lang="en-GB"/>
          </a:p>
        </p:txBody>
      </p:sp>
      <p:sp>
        <p:nvSpPr>
          <p:cNvPr id="4" name="TextBox 7"/>
          <p:cNvSpPr txBox="1"/>
          <p:nvPr/>
        </p:nvSpPr>
        <p:spPr>
          <a:xfrm>
            <a:off x="675306" y="1363321"/>
            <a:ext cx="7806510" cy="938719"/>
          </a:xfrm>
          <a:prstGeom prst="rect">
            <a:avLst/>
          </a:prstGeom>
          <a:solidFill>
            <a:schemeClr val="accent1">
              <a:alpha val="14000"/>
            </a:schemeClr>
          </a:solidFill>
        </p:spPr>
        <p:txBody>
          <a:bodyPr wrap="square" rtlCol="0">
            <a:spAutoFit/>
          </a:bodyPr>
          <a:lstStyle>
            <a:defPPr>
              <a:defRPr lang="de-DE"/>
            </a:defPPr>
            <a:lvl1pPr algn="l" rtl="0" fontAlgn="base">
              <a:spcBef>
                <a:spcPct val="0"/>
              </a:spcBef>
              <a:spcAft>
                <a:spcPct val="0"/>
              </a:spcAft>
              <a:defRPr sz="15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5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5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5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5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5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5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5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500" kern="1200">
                <a:solidFill>
                  <a:schemeClr val="tx1"/>
                </a:solidFill>
                <a:latin typeface="Arial" charset="0"/>
                <a:ea typeface="ＭＳ Ｐゴシック" charset="0"/>
                <a:cs typeface="ＭＳ Ｐゴシック" charset="0"/>
              </a:defRPr>
            </a:lvl9pPr>
          </a:lstStyle>
          <a:p>
            <a:r>
              <a:rPr lang="pt-BR" sz="1100" i="1">
                <a:latin typeface="+mn-lt"/>
              </a:rPr>
              <a:t>"A capacidade da sociedade de aproveitar informações de novas maneiras a fim de produzir informações úteis ou produtos e serviços de valor significativo" e </a:t>
            </a:r>
            <a:r>
              <a:rPr lang="pt-BR" sz="1100" i="1" smtClean="0">
                <a:latin typeface="+mn-lt"/>
              </a:rPr>
              <a:t>"... coisas </a:t>
            </a:r>
            <a:r>
              <a:rPr lang="pt-BR" sz="1100" i="1">
                <a:latin typeface="+mn-lt"/>
              </a:rPr>
              <a:t>que podemos fazer em grande escala que não </a:t>
            </a:r>
            <a:r>
              <a:rPr lang="pt-BR" sz="1100" i="1" smtClean="0">
                <a:latin typeface="+mn-lt"/>
              </a:rPr>
              <a:t>podem </a:t>
            </a:r>
            <a:r>
              <a:rPr lang="pt-BR" sz="1100" i="1">
                <a:latin typeface="+mn-lt"/>
              </a:rPr>
              <a:t>ser </a:t>
            </a:r>
            <a:r>
              <a:rPr lang="pt-BR" sz="1100" i="1" smtClean="0">
                <a:latin typeface="+mn-lt"/>
              </a:rPr>
              <a:t>feitas </a:t>
            </a:r>
            <a:r>
              <a:rPr lang="pt-BR" sz="1100" i="1">
                <a:latin typeface="+mn-lt"/>
              </a:rPr>
              <a:t>em uma menor, para extrair novas percepções ou criar novas formas de valor </a:t>
            </a:r>
            <a:r>
              <a:rPr lang="pt-BR" sz="1100" i="1" smtClean="0">
                <a:latin typeface="+mn-lt"/>
              </a:rPr>
              <a:t>".</a:t>
            </a:r>
          </a:p>
          <a:p>
            <a:endParaRPr lang="en-GB" sz="1100" i="1" smtClean="0"/>
          </a:p>
          <a:p>
            <a:pPr algn="r"/>
            <a:r>
              <a:rPr lang="en-GB" sz="1000" b="1" i="1" smtClean="0"/>
              <a:t>			</a:t>
            </a:r>
            <a:r>
              <a:rPr lang="en-GB" sz="1000" b="1" i="1"/>
              <a:t> </a:t>
            </a:r>
            <a:r>
              <a:rPr lang="en-GB" sz="1000" b="1" i="1" smtClean="0"/>
              <a:t>                       </a:t>
            </a:r>
            <a:r>
              <a:rPr lang="en-GB" sz="1100" b="1" smtClean="0">
                <a:latin typeface="+mn-lt"/>
              </a:rPr>
              <a:t>Mayer-</a:t>
            </a:r>
            <a:r>
              <a:rPr lang="en-GB" sz="1100" b="1" err="1" smtClean="0">
                <a:latin typeface="+mn-lt"/>
              </a:rPr>
              <a:t>Schönberger</a:t>
            </a:r>
            <a:r>
              <a:rPr lang="en-GB" sz="1100" b="1">
                <a:latin typeface="+mn-lt"/>
              </a:rPr>
              <a:t>, V., </a:t>
            </a:r>
            <a:r>
              <a:rPr lang="en-GB" sz="1100" b="1" err="1">
                <a:latin typeface="+mn-lt"/>
              </a:rPr>
              <a:t>Cukier</a:t>
            </a:r>
            <a:r>
              <a:rPr lang="en-GB" sz="1100" b="1">
                <a:latin typeface="+mn-lt"/>
              </a:rPr>
              <a:t>, K</a:t>
            </a:r>
            <a:r>
              <a:rPr lang="en-GB" sz="1100" b="1" smtClean="0">
                <a:latin typeface="+mn-lt"/>
              </a:rPr>
              <a:t>. Big Data: A Revolution, 2014</a:t>
            </a:r>
            <a:endParaRPr lang="en-GB" sz="1000" b="1">
              <a:latin typeface="+mn-lt"/>
            </a:endParaRPr>
          </a:p>
        </p:txBody>
      </p:sp>
      <p:sp>
        <p:nvSpPr>
          <p:cNvPr id="5" name="TextBox 6"/>
          <p:cNvSpPr txBox="1"/>
          <p:nvPr/>
        </p:nvSpPr>
        <p:spPr>
          <a:xfrm>
            <a:off x="675303" y="3043311"/>
            <a:ext cx="7806511" cy="769441"/>
          </a:xfrm>
          <a:prstGeom prst="rect">
            <a:avLst/>
          </a:prstGeom>
          <a:solidFill>
            <a:schemeClr val="accent1">
              <a:alpha val="14000"/>
            </a:schemeClr>
          </a:solidFill>
        </p:spPr>
        <p:txBody>
          <a:bodyPr wrap="square" rtlCol="0">
            <a:spAutoFit/>
          </a:bodyPr>
          <a:lstStyle>
            <a:defPPr>
              <a:defRPr lang="de-DE"/>
            </a:defPPr>
            <a:lvl1pPr algn="l" rtl="0" fontAlgn="base">
              <a:spcBef>
                <a:spcPct val="0"/>
              </a:spcBef>
              <a:spcAft>
                <a:spcPct val="0"/>
              </a:spcAft>
              <a:defRPr sz="15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5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5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5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5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5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5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5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500" kern="1200">
                <a:solidFill>
                  <a:schemeClr val="tx1"/>
                </a:solidFill>
                <a:latin typeface="Arial" charset="0"/>
                <a:ea typeface="ＭＳ Ｐゴシック" charset="0"/>
                <a:cs typeface="ＭＳ Ｐゴシック" charset="0"/>
              </a:defRPr>
            </a:lvl9pPr>
          </a:lstStyle>
          <a:p>
            <a:r>
              <a:rPr lang="en-GB" sz="1100" i="1" smtClean="0">
                <a:latin typeface="+mn-lt"/>
              </a:rPr>
              <a:t>“</a:t>
            </a:r>
            <a:r>
              <a:rPr lang="pt-BR" sz="1100" i="1">
                <a:latin typeface="+mn-lt"/>
              </a:rPr>
              <a:t>Conjuntos de dados cujo tamanho </a:t>
            </a:r>
            <a:r>
              <a:rPr lang="pt-BR" sz="1100" i="1" smtClean="0">
                <a:latin typeface="+mn-lt"/>
              </a:rPr>
              <a:t>está </a:t>
            </a:r>
            <a:r>
              <a:rPr lang="pt-BR" sz="1100" i="1">
                <a:latin typeface="+mn-lt"/>
              </a:rPr>
              <a:t>além da capacidade </a:t>
            </a:r>
            <a:r>
              <a:rPr lang="pt-BR" sz="1100" i="1"/>
              <a:t>de capturar, armazenar, gerenciar e analisar </a:t>
            </a:r>
            <a:r>
              <a:rPr lang="pt-BR" sz="1100" i="1" smtClean="0">
                <a:latin typeface="+mn-lt"/>
              </a:rPr>
              <a:t>de </a:t>
            </a:r>
            <a:r>
              <a:rPr lang="pt-BR" sz="1100" i="1">
                <a:latin typeface="+mn-lt"/>
              </a:rPr>
              <a:t>ferramentas </a:t>
            </a:r>
            <a:r>
              <a:rPr lang="pt-BR" sz="1100" i="1" smtClean="0">
                <a:latin typeface="+mn-lt"/>
              </a:rPr>
              <a:t>típicas </a:t>
            </a:r>
            <a:r>
              <a:rPr lang="pt-BR" sz="1100" i="1">
                <a:latin typeface="+mn-lt"/>
              </a:rPr>
              <a:t>de banco de </a:t>
            </a:r>
            <a:r>
              <a:rPr lang="pt-BR" sz="1100" i="1" smtClean="0">
                <a:latin typeface="+mn-lt"/>
              </a:rPr>
              <a:t>dados</a:t>
            </a:r>
            <a:r>
              <a:rPr lang="en-GB" sz="1100" i="1" smtClean="0">
                <a:latin typeface="+mn-lt"/>
              </a:rPr>
              <a:t>”.</a:t>
            </a:r>
          </a:p>
          <a:p>
            <a:endParaRPr lang="en-GB" sz="1100" i="1" smtClean="0"/>
          </a:p>
          <a:p>
            <a:pPr algn="r"/>
            <a:r>
              <a:rPr lang="en-GB" sz="1000" b="1" i="1" smtClean="0"/>
              <a:t>				</a:t>
            </a:r>
            <a:r>
              <a:rPr lang="en-GB" sz="1000" b="1" i="1"/>
              <a:t> </a:t>
            </a:r>
            <a:r>
              <a:rPr lang="en-GB" sz="1000" b="1" i="1" smtClean="0"/>
              <a:t> 	       </a:t>
            </a:r>
            <a:r>
              <a:rPr lang="en-GB" sz="1100" b="1" err="1" smtClean="0">
                <a:latin typeface="+mn-lt"/>
              </a:rPr>
              <a:t>Manyika</a:t>
            </a:r>
            <a:r>
              <a:rPr lang="en-GB" sz="1100" b="1">
                <a:latin typeface="+mn-lt"/>
              </a:rPr>
              <a:t>, </a:t>
            </a:r>
            <a:r>
              <a:rPr lang="en-GB" sz="1100" b="1" smtClean="0">
                <a:latin typeface="+mn-lt"/>
              </a:rPr>
              <a:t>J. et </a:t>
            </a:r>
            <a:r>
              <a:rPr lang="en-GB" sz="1100" b="1">
                <a:latin typeface="+mn-lt"/>
              </a:rPr>
              <a:t>al. McKinsey Institute, </a:t>
            </a:r>
            <a:r>
              <a:rPr lang="en-GB" sz="1100" b="1" smtClean="0">
                <a:latin typeface="+mn-lt"/>
              </a:rPr>
              <a:t>2011</a:t>
            </a:r>
            <a:endParaRPr lang="en-GB" sz="1000">
              <a:latin typeface="+mn-lt"/>
            </a:endParaRPr>
          </a:p>
        </p:txBody>
      </p:sp>
    </p:spTree>
    <p:extLst>
      <p:ext uri="{BB962C8B-B14F-4D97-AF65-F5344CB8AC3E}">
        <p14:creationId xmlns:p14="http://schemas.microsoft.com/office/powerpoint/2010/main" val="1890513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Complexidade de Modelagem</a:t>
            </a:r>
            <a:endParaRPr lang="de-DE" dirty="0"/>
          </a:p>
        </p:txBody>
      </p:sp>
      <p:sp>
        <p:nvSpPr>
          <p:cNvPr id="5" name="Inhaltsplatzhalter 4"/>
          <p:cNvSpPr>
            <a:spLocks noGrp="1"/>
          </p:cNvSpPr>
          <p:nvPr>
            <p:ph type="body" sz="quarter" idx="13"/>
          </p:nvPr>
        </p:nvSpPr>
        <p:spPr/>
        <p:txBody>
          <a:bodyPr/>
          <a:lstStyle/>
          <a:p>
            <a:r>
              <a:rPr lang="de-DE" dirty="0" smtClean="0"/>
              <a:t>NOSQL</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946" y="1242541"/>
            <a:ext cx="4498433" cy="28642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3" y="906379"/>
            <a:ext cx="3651049" cy="2245895"/>
          </a:xfrm>
          <a:prstGeom prst="rect">
            <a:avLst/>
          </a:prstGeom>
        </p:spPr>
      </p:pic>
    </p:spTree>
    <p:extLst>
      <p:ext uri="{BB962C8B-B14F-4D97-AF65-F5344CB8AC3E}">
        <p14:creationId xmlns:p14="http://schemas.microsoft.com/office/powerpoint/2010/main" val="429083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177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a:t>
            </a:r>
            <a:r>
              <a:rPr lang="en-GB" dirty="0" err="1" smtClean="0"/>
              <a:t>em</a:t>
            </a:r>
            <a:r>
              <a:rPr lang="en-GB" dirty="0" smtClean="0"/>
              <a:t> </a:t>
            </a:r>
            <a:r>
              <a:rPr lang="en-GB" dirty="0" err="1" smtClean="0"/>
              <a:t>Números</a:t>
            </a:r>
            <a:endParaRPr lang="en-GB" dirty="0"/>
          </a:p>
        </p:txBody>
      </p:sp>
      <p:sp>
        <p:nvSpPr>
          <p:cNvPr id="6" name="Inhaltsplatzhalter 5"/>
          <p:cNvSpPr>
            <a:spLocks noGrp="1"/>
          </p:cNvSpPr>
          <p:nvPr>
            <p:ph type="body" sz="quarter" idx="13"/>
          </p:nvPr>
        </p:nvSpPr>
        <p:spPr>
          <a:xfrm>
            <a:off x="450000" y="199547"/>
            <a:ext cx="6692104" cy="123111"/>
          </a:xfrm>
        </p:spPr>
        <p:txBody>
          <a:bodyPr/>
          <a:lstStyle/>
          <a:p>
            <a:r>
              <a:rPr lang="de-DE" dirty="0" smtClean="0"/>
              <a:t>CONTEXTO</a:t>
            </a:r>
            <a:endParaRPr lang="de-DE" dirty="0"/>
          </a:p>
        </p:txBody>
      </p:sp>
      <p:sp>
        <p:nvSpPr>
          <p:cNvPr id="7" name="Titel 1"/>
          <p:cNvSpPr txBox="1">
            <a:spLocks/>
          </p:cNvSpPr>
          <p:nvPr/>
        </p:nvSpPr>
        <p:spPr>
          <a:xfrm>
            <a:off x="1558002" y="1269962"/>
            <a:ext cx="1832510"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800" kern="0" dirty="0" smtClean="0">
                <a:solidFill>
                  <a:srgbClr val="192C6C"/>
                </a:solidFill>
              </a:rPr>
              <a:t>VOLUME</a:t>
            </a:r>
          </a:p>
        </p:txBody>
      </p:sp>
      <p:sp>
        <p:nvSpPr>
          <p:cNvPr id="8" name="Titel 1"/>
          <p:cNvSpPr txBox="1">
            <a:spLocks/>
          </p:cNvSpPr>
          <p:nvPr/>
        </p:nvSpPr>
        <p:spPr>
          <a:xfrm>
            <a:off x="1558138" y="1569184"/>
            <a:ext cx="2015714" cy="409271"/>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pPr>
              <a:lnSpc>
                <a:spcPct val="120000"/>
              </a:lnSpc>
            </a:pPr>
            <a:r>
              <a:rPr lang="en-US" altLang="de-DE" sz="1100" dirty="0" err="1" smtClean="0">
                <a:solidFill>
                  <a:srgbClr val="1083CF"/>
                </a:solidFill>
              </a:rPr>
              <a:t>Mais</a:t>
            </a:r>
            <a:r>
              <a:rPr lang="en-US" altLang="de-DE" sz="1100" dirty="0" smtClean="0">
                <a:solidFill>
                  <a:srgbClr val="1083CF"/>
                </a:solidFill>
              </a:rPr>
              <a:t> de</a:t>
            </a:r>
            <a:endParaRPr lang="en-GB" altLang="de-DE" sz="1100" b="0" dirty="0">
              <a:solidFill>
                <a:srgbClr val="1083CF"/>
              </a:solidFill>
            </a:endParaRPr>
          </a:p>
        </p:txBody>
      </p:sp>
      <p:sp>
        <p:nvSpPr>
          <p:cNvPr id="9" name="Titel 1"/>
          <p:cNvSpPr txBox="1">
            <a:spLocks/>
          </p:cNvSpPr>
          <p:nvPr/>
        </p:nvSpPr>
        <p:spPr>
          <a:xfrm>
            <a:off x="1537016" y="2495963"/>
            <a:ext cx="1854077" cy="517188"/>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pPr>
              <a:lnSpc>
                <a:spcPct val="120000"/>
              </a:lnSpc>
            </a:pPr>
            <a:r>
              <a:rPr lang="en-GB" sz="800" b="0" dirty="0" smtClean="0">
                <a:solidFill>
                  <a:srgbClr val="262626"/>
                </a:solidFill>
              </a:rPr>
              <a:t>no </a:t>
            </a:r>
            <a:r>
              <a:rPr lang="en-GB" sz="800" b="0" dirty="0" err="1" smtClean="0">
                <a:solidFill>
                  <a:srgbClr val="262626"/>
                </a:solidFill>
              </a:rPr>
              <a:t>mundo</a:t>
            </a:r>
            <a:r>
              <a:rPr lang="en-GB" sz="800" b="0" dirty="0" smtClean="0">
                <a:solidFill>
                  <a:srgbClr val="262626"/>
                </a:solidFill>
              </a:rPr>
              <a:t> </a:t>
            </a:r>
            <a:r>
              <a:rPr lang="en-GB" sz="800" b="0" dirty="0" err="1" smtClean="0">
                <a:solidFill>
                  <a:srgbClr val="262626"/>
                </a:solidFill>
              </a:rPr>
              <a:t>foram</a:t>
            </a:r>
            <a:r>
              <a:rPr lang="en-GB" sz="800" b="0" dirty="0" smtClean="0">
                <a:solidFill>
                  <a:srgbClr val="262626"/>
                </a:solidFill>
              </a:rPr>
              <a:t> </a:t>
            </a:r>
            <a:r>
              <a:rPr lang="en-GB" sz="800" b="0" dirty="0" err="1" smtClean="0">
                <a:solidFill>
                  <a:srgbClr val="262626"/>
                </a:solidFill>
              </a:rPr>
              <a:t>criados</a:t>
            </a:r>
            <a:r>
              <a:rPr lang="en-GB" sz="800" b="0" dirty="0" smtClean="0">
                <a:solidFill>
                  <a:srgbClr val="262626"/>
                </a:solidFill>
              </a:rPr>
              <a:t> </a:t>
            </a:r>
            <a:r>
              <a:rPr lang="en-GB" sz="800" b="0" dirty="0" err="1" smtClean="0">
                <a:solidFill>
                  <a:srgbClr val="262626"/>
                </a:solidFill>
              </a:rPr>
              <a:t>nos</a:t>
            </a:r>
            <a:r>
              <a:rPr lang="en-GB" sz="800" b="0" dirty="0" smtClean="0">
                <a:solidFill>
                  <a:srgbClr val="262626"/>
                </a:solidFill>
              </a:rPr>
              <a:t> </a:t>
            </a:r>
            <a:r>
              <a:rPr lang="en-GB" sz="800" b="0" dirty="0" err="1" smtClean="0">
                <a:solidFill>
                  <a:srgbClr val="262626"/>
                </a:solidFill>
              </a:rPr>
              <a:t>últimos</a:t>
            </a:r>
            <a:r>
              <a:rPr lang="en-GB" sz="800" b="0" dirty="0" smtClean="0">
                <a:solidFill>
                  <a:srgbClr val="262626"/>
                </a:solidFill>
              </a:rPr>
              <a:t> </a:t>
            </a:r>
            <a:r>
              <a:rPr lang="en-GB" sz="800" b="0" dirty="0" err="1" smtClean="0">
                <a:solidFill>
                  <a:srgbClr val="262626"/>
                </a:solidFill>
              </a:rPr>
              <a:t>anos</a:t>
            </a:r>
            <a:r>
              <a:rPr lang="en-GB" sz="800" b="0" dirty="0" smtClean="0">
                <a:solidFill>
                  <a:srgbClr val="262626"/>
                </a:solidFill>
              </a:rPr>
              <a:t>. </a:t>
            </a:r>
            <a:r>
              <a:rPr lang="en-GB" sz="800" b="0" dirty="0" err="1" smtClean="0">
                <a:solidFill>
                  <a:srgbClr val="262626"/>
                </a:solidFill>
              </a:rPr>
              <a:t>Isso</a:t>
            </a:r>
            <a:r>
              <a:rPr lang="en-GB" sz="800" b="0" dirty="0" smtClean="0">
                <a:solidFill>
                  <a:srgbClr val="262626"/>
                </a:solidFill>
              </a:rPr>
              <a:t> é </a:t>
            </a:r>
            <a:r>
              <a:rPr lang="en-GB" sz="800" b="0" dirty="0" err="1" smtClean="0">
                <a:solidFill>
                  <a:srgbClr val="262626"/>
                </a:solidFill>
              </a:rPr>
              <a:t>maior</a:t>
            </a:r>
            <a:r>
              <a:rPr lang="en-GB" sz="800" b="0" dirty="0" smtClean="0">
                <a:solidFill>
                  <a:srgbClr val="262626"/>
                </a:solidFill>
              </a:rPr>
              <a:t> que </a:t>
            </a:r>
            <a:r>
              <a:rPr lang="en-GB" sz="800" b="0" dirty="0" err="1" smtClean="0">
                <a:solidFill>
                  <a:srgbClr val="262626"/>
                </a:solidFill>
              </a:rPr>
              <a:t>todos</a:t>
            </a:r>
            <a:r>
              <a:rPr lang="en-GB" sz="800" b="0" dirty="0" smtClean="0">
                <a:solidFill>
                  <a:srgbClr val="262626"/>
                </a:solidFill>
              </a:rPr>
              <a:t> </a:t>
            </a:r>
            <a:r>
              <a:rPr lang="en-GB" sz="800" b="0" dirty="0" err="1" smtClean="0">
                <a:solidFill>
                  <a:srgbClr val="262626"/>
                </a:solidFill>
              </a:rPr>
              <a:t>os</a:t>
            </a:r>
            <a:r>
              <a:rPr lang="en-GB" sz="800" b="0" dirty="0" smtClean="0">
                <a:solidFill>
                  <a:srgbClr val="262626"/>
                </a:solidFill>
              </a:rPr>
              <a:t> dados </a:t>
            </a:r>
            <a:r>
              <a:rPr lang="en-GB" sz="800" b="0" dirty="0" err="1" smtClean="0">
                <a:solidFill>
                  <a:srgbClr val="262626"/>
                </a:solidFill>
              </a:rPr>
              <a:t>gerados</a:t>
            </a:r>
            <a:r>
              <a:rPr lang="en-GB" sz="800" b="0" dirty="0" smtClean="0">
                <a:solidFill>
                  <a:srgbClr val="262626"/>
                </a:solidFill>
              </a:rPr>
              <a:t> </a:t>
            </a:r>
            <a:r>
              <a:rPr lang="en-GB" sz="800" b="0" dirty="0" err="1" smtClean="0">
                <a:solidFill>
                  <a:srgbClr val="262626"/>
                </a:solidFill>
              </a:rPr>
              <a:t>até</a:t>
            </a:r>
            <a:r>
              <a:rPr lang="en-GB" sz="800" b="0" dirty="0" smtClean="0">
                <a:solidFill>
                  <a:srgbClr val="262626"/>
                </a:solidFill>
              </a:rPr>
              <a:t> o </a:t>
            </a:r>
            <a:r>
              <a:rPr lang="en-GB" sz="800" b="0" dirty="0" err="1" smtClean="0">
                <a:solidFill>
                  <a:srgbClr val="262626"/>
                </a:solidFill>
              </a:rPr>
              <a:t>ano</a:t>
            </a:r>
            <a:r>
              <a:rPr lang="en-GB" sz="800" b="0" dirty="0" smtClean="0">
                <a:solidFill>
                  <a:srgbClr val="262626"/>
                </a:solidFill>
              </a:rPr>
              <a:t> 2000.</a:t>
            </a:r>
            <a:endParaRPr lang="en-GB" altLang="de-DE" sz="800" b="0" dirty="0">
              <a:solidFill>
                <a:srgbClr val="262626"/>
              </a:solidFill>
            </a:endParaRPr>
          </a:p>
        </p:txBody>
      </p:sp>
      <p:sp>
        <p:nvSpPr>
          <p:cNvPr id="10" name="Titel 1"/>
          <p:cNvSpPr txBox="1">
            <a:spLocks/>
          </p:cNvSpPr>
          <p:nvPr/>
        </p:nvSpPr>
        <p:spPr>
          <a:xfrm>
            <a:off x="1534911" y="1709831"/>
            <a:ext cx="1324096" cy="65074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4000" kern="0" spc="-200" dirty="0" smtClean="0">
                <a:solidFill>
                  <a:srgbClr val="1083CF"/>
                </a:solidFill>
              </a:rPr>
              <a:t>90%</a:t>
            </a:r>
          </a:p>
        </p:txBody>
      </p:sp>
      <p:sp>
        <p:nvSpPr>
          <p:cNvPr id="11" name="Titel 1"/>
          <p:cNvSpPr txBox="1">
            <a:spLocks/>
          </p:cNvSpPr>
          <p:nvPr/>
        </p:nvSpPr>
        <p:spPr>
          <a:xfrm>
            <a:off x="1533907" y="2241804"/>
            <a:ext cx="1426047" cy="329018"/>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pPr algn="ctr">
              <a:lnSpc>
                <a:spcPct val="120000"/>
              </a:lnSpc>
            </a:pPr>
            <a:r>
              <a:rPr lang="en-US" altLang="de-DE" sz="1100" dirty="0" smtClean="0">
                <a:solidFill>
                  <a:srgbClr val="1083CF"/>
                </a:solidFill>
              </a:rPr>
              <a:t>Dados </a:t>
            </a:r>
            <a:r>
              <a:rPr lang="en-US" altLang="de-DE" sz="1100" dirty="0" err="1" smtClean="0">
                <a:solidFill>
                  <a:srgbClr val="1083CF"/>
                </a:solidFill>
              </a:rPr>
              <a:t>produzidos</a:t>
            </a:r>
            <a:endParaRPr lang="en-GB" altLang="de-DE" sz="1100" b="0" dirty="0">
              <a:solidFill>
                <a:srgbClr val="1083CF"/>
              </a:solidFill>
            </a:endParaRPr>
          </a:p>
        </p:txBody>
      </p:sp>
      <p:sp>
        <p:nvSpPr>
          <p:cNvPr id="12" name="Titel 1"/>
          <p:cNvSpPr txBox="1">
            <a:spLocks/>
          </p:cNvSpPr>
          <p:nvPr/>
        </p:nvSpPr>
        <p:spPr>
          <a:xfrm>
            <a:off x="3980623" y="1279035"/>
            <a:ext cx="1832510"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800" kern="0" dirty="0" smtClean="0">
                <a:solidFill>
                  <a:srgbClr val="192C6C"/>
                </a:solidFill>
              </a:rPr>
              <a:t>VELOCIDADE</a:t>
            </a:r>
          </a:p>
        </p:txBody>
      </p:sp>
      <p:sp>
        <p:nvSpPr>
          <p:cNvPr id="13" name="Titel 1"/>
          <p:cNvSpPr txBox="1">
            <a:spLocks/>
          </p:cNvSpPr>
          <p:nvPr/>
        </p:nvSpPr>
        <p:spPr>
          <a:xfrm>
            <a:off x="3980758" y="1485893"/>
            <a:ext cx="2607273" cy="409271"/>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pPr>
              <a:lnSpc>
                <a:spcPct val="120000"/>
              </a:lnSpc>
            </a:pPr>
            <a:r>
              <a:rPr lang="en-US" altLang="de-DE" sz="1100" dirty="0" smtClean="0">
                <a:solidFill>
                  <a:srgbClr val="1083CF"/>
                </a:solidFill>
              </a:rPr>
              <a:t>A </a:t>
            </a:r>
            <a:r>
              <a:rPr lang="en-US" altLang="de-DE" sz="1100" dirty="0" err="1" smtClean="0">
                <a:solidFill>
                  <a:srgbClr val="1083CF"/>
                </a:solidFill>
              </a:rPr>
              <a:t>cada</a:t>
            </a:r>
            <a:r>
              <a:rPr lang="en-US" altLang="de-DE" sz="1100" dirty="0" smtClean="0">
                <a:solidFill>
                  <a:srgbClr val="1083CF"/>
                </a:solidFill>
              </a:rPr>
              <a:t> </a:t>
            </a:r>
            <a:r>
              <a:rPr lang="en-US" altLang="de-DE" sz="1100" dirty="0" err="1" smtClean="0">
                <a:solidFill>
                  <a:srgbClr val="1083CF"/>
                </a:solidFill>
              </a:rPr>
              <a:t>minuto</a:t>
            </a:r>
            <a:endParaRPr lang="en-GB" altLang="de-DE" sz="1100" b="0" dirty="0">
              <a:solidFill>
                <a:srgbClr val="1083CF"/>
              </a:solidFill>
            </a:endParaRPr>
          </a:p>
        </p:txBody>
      </p:sp>
      <p:sp>
        <p:nvSpPr>
          <p:cNvPr id="14" name="Titel 1"/>
          <p:cNvSpPr txBox="1">
            <a:spLocks/>
          </p:cNvSpPr>
          <p:nvPr/>
        </p:nvSpPr>
        <p:spPr>
          <a:xfrm>
            <a:off x="3957531" y="2025295"/>
            <a:ext cx="3414458" cy="517188"/>
          </a:xfrm>
          <a:prstGeom prst="rect">
            <a:avLst/>
          </a:prstGeom>
        </p:spPr>
        <p:txBody>
          <a:bodyPr vert="horz" lIns="91440" tIns="45720" rIns="91440" bIns="45720" rtlCol="0" anchor="t" anchorCtr="0">
            <a:noAutofit/>
          </a:bodyPr>
          <a:lstStyle>
            <a:defPPr>
              <a:defRPr lang="de-DE"/>
            </a:defPPr>
            <a:lvl1pPr>
              <a:spcBef>
                <a:spcPct val="0"/>
              </a:spcBef>
              <a:buNone/>
              <a:defRPr b="1" kern="0" spc="-200">
                <a:solidFill>
                  <a:srgbClr val="1083CF"/>
                </a:solidFill>
                <a:latin typeface="Arial"/>
                <a:ea typeface="+mj-ea"/>
                <a:cs typeface="Arial"/>
              </a:defRPr>
            </a:lvl1pPr>
          </a:lstStyle>
          <a:p>
            <a:r>
              <a:rPr lang="en-GB" dirty="0"/>
              <a:t>2 </a:t>
            </a:r>
            <a:r>
              <a:rPr lang="en-GB" dirty="0" err="1"/>
              <a:t>milhões</a:t>
            </a:r>
            <a:r>
              <a:rPr lang="en-GB" dirty="0"/>
              <a:t> </a:t>
            </a:r>
            <a:r>
              <a:rPr lang="en-GB" b="0" dirty="0">
                <a:solidFill>
                  <a:schemeClr val="bg2">
                    <a:lumMod val="50000"/>
                  </a:schemeClr>
                </a:solidFill>
              </a:rPr>
              <a:t>de likes no Facebook</a:t>
            </a:r>
          </a:p>
          <a:p>
            <a:r>
              <a:rPr lang="en-GB" altLang="de-DE" dirty="0"/>
              <a:t>300 mil </a:t>
            </a:r>
            <a:r>
              <a:rPr lang="en-GB" altLang="de-DE" b="0" dirty="0">
                <a:solidFill>
                  <a:schemeClr val="bg2">
                    <a:lumMod val="50000"/>
                  </a:schemeClr>
                </a:solidFill>
              </a:rPr>
              <a:t>tweets</a:t>
            </a:r>
          </a:p>
          <a:p>
            <a:r>
              <a:rPr lang="en-GB" altLang="de-DE" dirty="0"/>
              <a:t>200 mil </a:t>
            </a:r>
            <a:r>
              <a:rPr lang="en-GB" altLang="de-DE" b="0" dirty="0">
                <a:solidFill>
                  <a:schemeClr val="bg2">
                    <a:lumMod val="50000"/>
                  </a:schemeClr>
                </a:solidFill>
              </a:rPr>
              <a:t>upload de </a:t>
            </a:r>
            <a:r>
              <a:rPr lang="en-GB" altLang="de-DE" b="0" dirty="0" err="1">
                <a:solidFill>
                  <a:schemeClr val="bg2">
                    <a:lumMod val="50000"/>
                  </a:schemeClr>
                </a:solidFill>
              </a:rPr>
              <a:t>fotos</a:t>
            </a:r>
            <a:r>
              <a:rPr lang="en-GB" altLang="de-DE" b="0" dirty="0">
                <a:solidFill>
                  <a:schemeClr val="bg2">
                    <a:lumMod val="50000"/>
                  </a:schemeClr>
                </a:solidFill>
              </a:rPr>
              <a:t> no Facebook</a:t>
            </a:r>
          </a:p>
          <a:p>
            <a:r>
              <a:rPr lang="en-GB" altLang="de-DE" dirty="0"/>
              <a:t>100 horas </a:t>
            </a:r>
            <a:r>
              <a:rPr lang="en-GB" altLang="de-DE" b="0" dirty="0">
                <a:solidFill>
                  <a:schemeClr val="bg2">
                    <a:lumMod val="50000"/>
                  </a:schemeClr>
                </a:solidFill>
              </a:rPr>
              <a:t>de video no </a:t>
            </a:r>
            <a:r>
              <a:rPr lang="en-GB" altLang="de-DE" b="0" dirty="0" err="1">
                <a:solidFill>
                  <a:schemeClr val="bg2">
                    <a:lumMod val="50000"/>
                  </a:schemeClr>
                </a:solidFill>
              </a:rPr>
              <a:t>youtube</a:t>
            </a:r>
            <a:endParaRPr lang="en-GB" altLang="de-DE" b="0" dirty="0">
              <a:solidFill>
                <a:schemeClr val="bg2">
                  <a:lumMod val="50000"/>
                </a:schemeClr>
              </a:solidFill>
            </a:endParaRPr>
          </a:p>
        </p:txBody>
      </p:sp>
      <p:sp>
        <p:nvSpPr>
          <p:cNvPr id="15" name="Titel 1"/>
          <p:cNvSpPr txBox="1">
            <a:spLocks/>
          </p:cNvSpPr>
          <p:nvPr/>
        </p:nvSpPr>
        <p:spPr>
          <a:xfrm>
            <a:off x="3957531" y="1722792"/>
            <a:ext cx="2908812" cy="65074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1800" kern="0" spc="-200" dirty="0" smtClean="0">
                <a:solidFill>
                  <a:srgbClr val="1083CF"/>
                </a:solidFill>
              </a:rPr>
              <a:t>200 milhões </a:t>
            </a:r>
            <a:r>
              <a:rPr lang="de-DE" sz="1800" b="0" kern="0" spc="-200" dirty="0" smtClean="0">
                <a:solidFill>
                  <a:schemeClr val="bg2">
                    <a:lumMod val="50000"/>
                  </a:schemeClr>
                </a:solidFill>
              </a:rPr>
              <a:t>emails</a:t>
            </a:r>
          </a:p>
        </p:txBody>
      </p:sp>
      <p:grpSp>
        <p:nvGrpSpPr>
          <p:cNvPr id="3" name="Gruppieren 2"/>
          <p:cNvGrpSpPr/>
          <p:nvPr/>
        </p:nvGrpSpPr>
        <p:grpSpPr>
          <a:xfrm>
            <a:off x="1465852" y="1155475"/>
            <a:ext cx="775786" cy="750710"/>
            <a:chOff x="455013" y="2264866"/>
            <a:chExt cx="775786" cy="750710"/>
          </a:xfrm>
        </p:grpSpPr>
        <p:cxnSp>
          <p:nvCxnSpPr>
            <p:cNvPr id="26" name="Gerade Verbindung 25"/>
            <p:cNvCxnSpPr/>
            <p:nvPr/>
          </p:nvCxnSpPr>
          <p:spPr>
            <a:xfrm>
              <a:off x="455013" y="2278251"/>
              <a:ext cx="775786" cy="0"/>
            </a:xfrm>
            <a:prstGeom prst="line">
              <a:avLst/>
            </a:prstGeom>
            <a:ln w="38100">
              <a:solidFill>
                <a:srgbClr val="192C6C"/>
              </a:solidFill>
            </a:ln>
            <a:effectLst/>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p:nvCxnSpPr>
          <p:spPr>
            <a:xfrm>
              <a:off x="470395" y="2264866"/>
              <a:ext cx="0" cy="750710"/>
            </a:xfrm>
            <a:prstGeom prst="line">
              <a:avLst/>
            </a:prstGeom>
            <a:ln w="38100">
              <a:solidFill>
                <a:srgbClr val="192C6C"/>
              </a:solidFill>
            </a:ln>
            <a:effectLst/>
          </p:spPr>
          <p:style>
            <a:lnRef idx="2">
              <a:schemeClr val="accent1"/>
            </a:lnRef>
            <a:fillRef idx="0">
              <a:schemeClr val="accent1"/>
            </a:fillRef>
            <a:effectRef idx="1">
              <a:schemeClr val="accent1"/>
            </a:effectRef>
            <a:fontRef idx="minor">
              <a:schemeClr val="tx1"/>
            </a:fontRef>
          </p:style>
        </p:cxnSp>
      </p:grpSp>
      <p:grpSp>
        <p:nvGrpSpPr>
          <p:cNvPr id="2" name="Gruppieren 1"/>
          <p:cNvGrpSpPr/>
          <p:nvPr/>
        </p:nvGrpSpPr>
        <p:grpSpPr>
          <a:xfrm>
            <a:off x="3880776" y="1158891"/>
            <a:ext cx="775786" cy="750710"/>
            <a:chOff x="2538432" y="1082216"/>
            <a:chExt cx="775786" cy="750710"/>
          </a:xfrm>
        </p:grpSpPr>
        <p:cxnSp>
          <p:nvCxnSpPr>
            <p:cNvPr id="28" name="Gerade Verbindung 27"/>
            <p:cNvCxnSpPr/>
            <p:nvPr/>
          </p:nvCxnSpPr>
          <p:spPr>
            <a:xfrm>
              <a:off x="2538432" y="1096948"/>
              <a:ext cx="775786" cy="0"/>
            </a:xfrm>
            <a:prstGeom prst="line">
              <a:avLst/>
            </a:prstGeom>
            <a:ln w="38100">
              <a:solidFill>
                <a:srgbClr val="192C6C"/>
              </a:solidFill>
            </a:ln>
            <a:effectLst/>
          </p:spPr>
          <p:style>
            <a:lnRef idx="2">
              <a:schemeClr val="accent1"/>
            </a:lnRef>
            <a:fillRef idx="0">
              <a:schemeClr val="accent1"/>
            </a:fillRef>
            <a:effectRef idx="1">
              <a:schemeClr val="accent1"/>
            </a:effectRef>
            <a:fontRef idx="minor">
              <a:schemeClr val="tx1"/>
            </a:fontRef>
          </p:style>
        </p:cxnSp>
        <p:cxnSp>
          <p:nvCxnSpPr>
            <p:cNvPr id="29" name="Gerade Verbindung 28"/>
            <p:cNvCxnSpPr/>
            <p:nvPr/>
          </p:nvCxnSpPr>
          <p:spPr>
            <a:xfrm>
              <a:off x="2553814" y="1082216"/>
              <a:ext cx="0" cy="750710"/>
            </a:xfrm>
            <a:prstGeom prst="line">
              <a:avLst/>
            </a:prstGeom>
            <a:ln w="38100">
              <a:solidFill>
                <a:srgbClr val="192C6C"/>
              </a:solidFill>
            </a:ln>
            <a:effectLst/>
          </p:spPr>
          <p:style>
            <a:lnRef idx="2">
              <a:schemeClr val="accent1"/>
            </a:lnRef>
            <a:fillRef idx="0">
              <a:schemeClr val="accent1"/>
            </a:fillRef>
            <a:effectRef idx="1">
              <a:schemeClr val="accent1"/>
            </a:effectRef>
            <a:fontRef idx="minor">
              <a:schemeClr val="tx1"/>
            </a:fontRef>
          </p:style>
        </p:cxnSp>
      </p:grpSp>
      <p:cxnSp>
        <p:nvCxnSpPr>
          <p:cNvPr id="34" name="Gerade Verbindung 33"/>
          <p:cNvCxnSpPr/>
          <p:nvPr/>
        </p:nvCxnSpPr>
        <p:spPr>
          <a:xfrm>
            <a:off x="-1" y="4802672"/>
            <a:ext cx="914400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6" name="Titel 1"/>
          <p:cNvSpPr txBox="1">
            <a:spLocks/>
          </p:cNvSpPr>
          <p:nvPr/>
        </p:nvSpPr>
        <p:spPr>
          <a:xfrm>
            <a:off x="3957531" y="3385220"/>
            <a:ext cx="1593038" cy="1122974"/>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1800" kern="0" spc="-200" dirty="0" smtClean="0">
                <a:solidFill>
                  <a:srgbClr val="1083CF"/>
                </a:solidFill>
              </a:rPr>
              <a:t>1.8 Terabytes </a:t>
            </a:r>
            <a:r>
              <a:rPr lang="de-DE" sz="1800" b="0" kern="0" spc="-200" dirty="0" smtClean="0">
                <a:solidFill>
                  <a:schemeClr val="bg2">
                    <a:lumMod val="50000"/>
                  </a:schemeClr>
                </a:solidFill>
              </a:rPr>
              <a:t>de dados gerados</a:t>
            </a:r>
          </a:p>
        </p:txBody>
      </p:sp>
    </p:spTree>
    <p:extLst>
      <p:ext uri="{BB962C8B-B14F-4D97-AF65-F5344CB8AC3E}">
        <p14:creationId xmlns:p14="http://schemas.microsoft.com/office/powerpoint/2010/main" val="2733808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smtClean="0"/>
              <a:t>O que </a:t>
            </a:r>
            <a:r>
              <a:rPr lang="en-GB" dirty="0" err="1" smtClean="0"/>
              <a:t>significa</a:t>
            </a:r>
            <a:r>
              <a:rPr lang="en-GB" dirty="0" smtClean="0"/>
              <a:t> </a:t>
            </a:r>
            <a:r>
              <a:rPr lang="en-GB" dirty="0" err="1" smtClean="0"/>
              <a:t>BigData</a:t>
            </a:r>
            <a:r>
              <a:rPr lang="en-GB" dirty="0"/>
              <a:t>?</a:t>
            </a:r>
          </a:p>
        </p:txBody>
      </p:sp>
      <p:sp>
        <p:nvSpPr>
          <p:cNvPr id="6" name="Inhaltsplatzhalter 5"/>
          <p:cNvSpPr>
            <a:spLocks noGrp="1"/>
          </p:cNvSpPr>
          <p:nvPr>
            <p:ph type="body" sz="quarter" idx="13"/>
          </p:nvPr>
        </p:nvSpPr>
        <p:spPr/>
        <p:txBody>
          <a:bodyPr/>
          <a:lstStyle/>
          <a:p>
            <a:r>
              <a:rPr lang="de-DE" dirty="0" smtClean="0"/>
              <a:t>CONTEXTO</a:t>
            </a:r>
            <a:endParaRPr lang="de-DE" dirty="0"/>
          </a:p>
        </p:txBody>
      </p:sp>
      <p:sp>
        <p:nvSpPr>
          <p:cNvPr id="19" name="Rechteck 6"/>
          <p:cNvSpPr>
            <a:spLocks noChangeArrowheads="1"/>
          </p:cNvSpPr>
          <p:nvPr/>
        </p:nvSpPr>
        <p:spPr bwMode="auto">
          <a:xfrm>
            <a:off x="450000" y="940764"/>
            <a:ext cx="8196263" cy="3944670"/>
          </a:xfrm>
          <a:prstGeom prst="rect">
            <a:avLst/>
          </a:prstGeom>
          <a:extLst/>
        </p:spPr>
        <p:txBody>
          <a:bodyPr>
            <a:noAutofit/>
          </a:bodyPr>
          <a:lstStyle/>
          <a:p>
            <a:pPr marL="179388" indent="-179388" defTabSz="685800">
              <a:spcAft>
                <a:spcPts val="300"/>
              </a:spcAft>
              <a:buClr>
                <a:schemeClr val="accent2"/>
              </a:buClr>
              <a:buFont typeface="Wingdings" panose="05000000000000000000" pitchFamily="2" charset="2"/>
              <a:buChar char="§"/>
            </a:pPr>
            <a:r>
              <a:rPr lang="en-GB" sz="1400" b="1" dirty="0">
                <a:solidFill>
                  <a:srgbClr val="92D050"/>
                </a:solidFill>
              </a:rPr>
              <a:t>Volume</a:t>
            </a:r>
            <a:r>
              <a:rPr lang="en-GB" sz="1400" dirty="0">
                <a:solidFill>
                  <a:srgbClr val="92D050"/>
                </a:solidFill>
              </a:rPr>
              <a:t> </a:t>
            </a:r>
            <a:r>
              <a:rPr lang="en-GB" sz="1400" dirty="0"/>
              <a:t>de dados </a:t>
            </a:r>
            <a:r>
              <a:rPr lang="en-GB" sz="1400" dirty="0" err="1"/>
              <a:t>gerados</a:t>
            </a:r>
            <a:r>
              <a:rPr lang="en-GB" sz="1400" dirty="0"/>
              <a:t> </a:t>
            </a:r>
            <a:r>
              <a:rPr lang="en-GB" sz="1400" dirty="0" err="1"/>
              <a:t>por</a:t>
            </a:r>
            <a:r>
              <a:rPr lang="en-GB" sz="1400" dirty="0"/>
              <a:t> </a:t>
            </a:r>
            <a:r>
              <a:rPr lang="en-GB" sz="1400" dirty="0" err="1"/>
              <a:t>sistemas</a:t>
            </a:r>
            <a:r>
              <a:rPr lang="en-GB" sz="1400" dirty="0"/>
              <a:t>, </a:t>
            </a:r>
            <a:r>
              <a:rPr lang="en-GB" sz="1400" dirty="0" err="1"/>
              <a:t>dispositivos</a:t>
            </a:r>
            <a:r>
              <a:rPr lang="en-GB" sz="1400" dirty="0"/>
              <a:t> </a:t>
            </a:r>
            <a:r>
              <a:rPr lang="en-GB" sz="1400" dirty="0" err="1" smtClean="0"/>
              <a:t>eletrônicos</a:t>
            </a:r>
            <a:r>
              <a:rPr lang="en-GB" sz="1400" dirty="0" smtClean="0"/>
              <a:t> </a:t>
            </a:r>
            <a:r>
              <a:rPr lang="en-GB" sz="1400" dirty="0"/>
              <a:t>e </a:t>
            </a:r>
            <a:r>
              <a:rPr lang="en-GB" sz="1400" dirty="0" err="1"/>
              <a:t>por</a:t>
            </a:r>
            <a:r>
              <a:rPr lang="en-GB" sz="1400" dirty="0"/>
              <a:t> dados </a:t>
            </a:r>
            <a:r>
              <a:rPr lang="en-GB" sz="1400" dirty="0" err="1"/>
              <a:t>na</a:t>
            </a:r>
            <a:r>
              <a:rPr lang="en-GB" sz="1400" dirty="0"/>
              <a:t> internet.</a:t>
            </a:r>
          </a:p>
          <a:p>
            <a:pPr marL="179388" indent="-179388" defTabSz="685800">
              <a:spcAft>
                <a:spcPts val="300"/>
              </a:spcAft>
              <a:buClr>
                <a:schemeClr val="accent2"/>
              </a:buClr>
              <a:buFont typeface="Wingdings" panose="05000000000000000000" pitchFamily="2" charset="2"/>
              <a:buChar char="§"/>
            </a:pPr>
            <a:endParaRPr lang="en-GB" sz="1400" dirty="0"/>
          </a:p>
          <a:p>
            <a:pPr indent="-277812" defTabSz="685800">
              <a:spcBef>
                <a:spcPts val="200"/>
              </a:spcBef>
              <a:buClr>
                <a:schemeClr val="accent2"/>
              </a:buClr>
            </a:pPr>
            <a:r>
              <a:rPr lang="en-GB" sz="1200" dirty="0" smtClean="0"/>
              <a:t>	</a:t>
            </a:r>
            <a:r>
              <a:rPr lang="en-GB" sz="1200" dirty="0" err="1" smtClean="0"/>
              <a:t>Aplicações</a:t>
            </a:r>
            <a:r>
              <a:rPr lang="en-GB" sz="1200" dirty="0" smtClean="0"/>
              <a:t> </a:t>
            </a:r>
            <a:r>
              <a:rPr lang="en-GB" sz="1200" dirty="0" err="1"/>
              <a:t>corporativas</a:t>
            </a:r>
            <a:r>
              <a:rPr lang="en-GB" sz="1200" dirty="0"/>
              <a:t> (front-office, middle-office, back office, websites)</a:t>
            </a:r>
          </a:p>
          <a:p>
            <a:pPr indent="-277812" defTabSz="685800">
              <a:spcBef>
                <a:spcPts val="200"/>
              </a:spcBef>
              <a:buClr>
                <a:schemeClr val="accent2"/>
              </a:buClr>
            </a:pPr>
            <a:r>
              <a:rPr lang="en-GB" sz="1200" dirty="0" smtClean="0"/>
              <a:t>	</a:t>
            </a:r>
            <a:r>
              <a:rPr lang="en-GB" sz="1200" dirty="0" err="1" smtClean="0"/>
              <a:t>Dispositivos</a:t>
            </a:r>
            <a:r>
              <a:rPr lang="en-GB" sz="1200" dirty="0" smtClean="0"/>
              <a:t> </a:t>
            </a:r>
            <a:r>
              <a:rPr lang="en-GB" sz="1200" dirty="0" err="1"/>
              <a:t>móveis</a:t>
            </a:r>
            <a:r>
              <a:rPr lang="en-GB" sz="1200" dirty="0"/>
              <a:t> </a:t>
            </a:r>
            <a:r>
              <a:rPr lang="en-GB" sz="1200" dirty="0" smtClean="0"/>
              <a:t>(smartphones, </a:t>
            </a:r>
            <a:r>
              <a:rPr lang="en-GB" sz="1200" dirty="0" err="1"/>
              <a:t>tvs</a:t>
            </a:r>
            <a:r>
              <a:rPr lang="en-GB" sz="1200" dirty="0"/>
              <a:t>, </a:t>
            </a:r>
            <a:r>
              <a:rPr lang="en-GB" sz="1200" dirty="0" err="1"/>
              <a:t>carros</a:t>
            </a:r>
            <a:r>
              <a:rPr lang="en-GB" sz="1200" dirty="0"/>
              <a:t>, tokens, </a:t>
            </a:r>
            <a:r>
              <a:rPr lang="en-GB" sz="1200" dirty="0" err="1"/>
              <a:t>totens</a:t>
            </a:r>
            <a:r>
              <a:rPr lang="en-GB" sz="1200" dirty="0"/>
              <a:t>, tags)</a:t>
            </a:r>
          </a:p>
          <a:p>
            <a:pPr indent="-277812" defTabSz="685800">
              <a:spcBef>
                <a:spcPts val="200"/>
              </a:spcBef>
              <a:buClr>
                <a:schemeClr val="accent2"/>
              </a:buClr>
            </a:pPr>
            <a:r>
              <a:rPr lang="en-GB" sz="1200" dirty="0" smtClean="0"/>
              <a:t>	Websites </a:t>
            </a:r>
            <a:r>
              <a:rPr lang="en-GB" sz="1200" dirty="0"/>
              <a:t>de </a:t>
            </a:r>
            <a:r>
              <a:rPr lang="en-GB" sz="1200" dirty="0" err="1"/>
              <a:t>redes</a:t>
            </a:r>
            <a:r>
              <a:rPr lang="en-GB" sz="1200" dirty="0"/>
              <a:t> </a:t>
            </a:r>
            <a:r>
              <a:rPr lang="en-GB" sz="1200" dirty="0" err="1"/>
              <a:t>sociais</a:t>
            </a:r>
            <a:r>
              <a:rPr lang="en-GB" sz="1200" dirty="0"/>
              <a:t> (</a:t>
            </a:r>
            <a:r>
              <a:rPr lang="en-GB" sz="1200" dirty="0" err="1"/>
              <a:t>facebook</a:t>
            </a:r>
            <a:r>
              <a:rPr lang="en-GB" sz="1200" dirty="0"/>
              <a:t>, </a:t>
            </a:r>
            <a:r>
              <a:rPr lang="en-GB" sz="1200" dirty="0" smtClean="0"/>
              <a:t>twitter, </a:t>
            </a:r>
            <a:r>
              <a:rPr lang="en-GB" sz="1200" dirty="0"/>
              <a:t>google…)</a:t>
            </a:r>
          </a:p>
          <a:p>
            <a:pPr marL="360363" lvl="2" defTabSz="685800">
              <a:spcBef>
                <a:spcPts val="200"/>
              </a:spcBef>
              <a:buClr>
                <a:schemeClr val="accent2"/>
              </a:buClr>
            </a:pPr>
            <a:endParaRPr lang="en-GB" sz="1200" dirty="0"/>
          </a:p>
          <a:p>
            <a:pPr marL="179388" indent="-179388" defTabSz="685800">
              <a:spcAft>
                <a:spcPts val="300"/>
              </a:spcAft>
              <a:buClr>
                <a:schemeClr val="accent2"/>
              </a:buClr>
              <a:buFont typeface="Wingdings" panose="05000000000000000000" pitchFamily="2" charset="2"/>
              <a:buChar char="§"/>
            </a:pPr>
            <a:r>
              <a:rPr lang="en-GB" sz="1400" b="1" dirty="0" err="1">
                <a:solidFill>
                  <a:srgbClr val="FFC000"/>
                </a:solidFill>
              </a:rPr>
              <a:t>Velocidade</a:t>
            </a:r>
            <a:r>
              <a:rPr lang="en-GB" sz="1400" dirty="0">
                <a:solidFill>
                  <a:srgbClr val="FFC000"/>
                </a:solidFill>
              </a:rPr>
              <a:t> </a:t>
            </a:r>
            <a:r>
              <a:rPr lang="en-GB" sz="1400" dirty="0"/>
              <a:t>que </a:t>
            </a:r>
            <a:r>
              <a:rPr lang="en-GB" sz="1400" dirty="0" err="1"/>
              <a:t>os</a:t>
            </a:r>
            <a:r>
              <a:rPr lang="en-GB" sz="1400" dirty="0"/>
              <a:t> dados </a:t>
            </a:r>
            <a:r>
              <a:rPr lang="en-GB" sz="1400" dirty="0" err="1"/>
              <a:t>são</a:t>
            </a:r>
            <a:r>
              <a:rPr lang="en-GB" sz="1400" dirty="0"/>
              <a:t> </a:t>
            </a:r>
            <a:r>
              <a:rPr lang="en-GB" sz="1400" dirty="0" err="1"/>
              <a:t>gerados</a:t>
            </a:r>
            <a:endParaRPr lang="en-GB" sz="1400" dirty="0"/>
          </a:p>
          <a:p>
            <a:pPr marL="179388" indent="-179388" defTabSz="685800">
              <a:spcAft>
                <a:spcPts val="300"/>
              </a:spcAft>
              <a:buClr>
                <a:schemeClr val="accent2"/>
              </a:buClr>
              <a:buFont typeface="Wingdings" panose="05000000000000000000" pitchFamily="2" charset="2"/>
              <a:buChar char="§"/>
            </a:pPr>
            <a:endParaRPr lang="en-GB" sz="1400" dirty="0"/>
          </a:p>
          <a:p>
            <a:pPr defTabSz="685800">
              <a:spcAft>
                <a:spcPts val="300"/>
              </a:spcAft>
              <a:buClr>
                <a:schemeClr val="accent2"/>
              </a:buClr>
            </a:pPr>
            <a:r>
              <a:rPr lang="en-GB" sz="1200" dirty="0" smtClean="0"/>
              <a:t>	A </a:t>
            </a:r>
            <a:r>
              <a:rPr lang="en-GB" sz="1200" dirty="0" err="1"/>
              <a:t>cada</a:t>
            </a:r>
            <a:r>
              <a:rPr lang="en-GB" sz="1200" dirty="0"/>
              <a:t> </a:t>
            </a:r>
            <a:r>
              <a:rPr lang="en-GB" sz="1200" dirty="0" err="1"/>
              <a:t>compra</a:t>
            </a:r>
            <a:r>
              <a:rPr lang="en-GB" sz="1200" dirty="0"/>
              <a:t> </a:t>
            </a:r>
            <a:r>
              <a:rPr lang="en-GB" sz="1200" dirty="0" err="1"/>
              <a:t>realizada</a:t>
            </a:r>
            <a:r>
              <a:rPr lang="en-GB" sz="1200" dirty="0"/>
              <a:t>, </a:t>
            </a:r>
            <a:r>
              <a:rPr lang="en-GB" sz="1200" dirty="0" err="1" smtClean="0"/>
              <a:t>transação</a:t>
            </a:r>
            <a:r>
              <a:rPr lang="en-GB" sz="1200" dirty="0" smtClean="0"/>
              <a:t> </a:t>
            </a:r>
            <a:r>
              <a:rPr lang="en-GB" sz="1200" dirty="0" err="1"/>
              <a:t>bancária</a:t>
            </a:r>
            <a:r>
              <a:rPr lang="en-GB" sz="1200" dirty="0"/>
              <a:t>, </a:t>
            </a:r>
            <a:endParaRPr lang="en-GB" sz="1200" dirty="0" smtClean="0"/>
          </a:p>
          <a:p>
            <a:pPr defTabSz="685800">
              <a:spcAft>
                <a:spcPts val="300"/>
              </a:spcAft>
              <a:buClr>
                <a:schemeClr val="accent2"/>
              </a:buClr>
            </a:pPr>
            <a:r>
              <a:rPr lang="en-GB" sz="1200" dirty="0" smtClean="0"/>
              <a:t>	A </a:t>
            </a:r>
            <a:r>
              <a:rPr lang="en-GB" sz="1200" dirty="0" err="1"/>
              <a:t>cada</a:t>
            </a:r>
            <a:r>
              <a:rPr lang="en-GB" sz="1200" dirty="0"/>
              <a:t> </a:t>
            </a:r>
            <a:r>
              <a:rPr lang="en-GB" sz="1200" dirty="0" err="1"/>
              <a:t>ligação</a:t>
            </a:r>
            <a:r>
              <a:rPr lang="en-GB" sz="1200" dirty="0"/>
              <a:t> </a:t>
            </a:r>
            <a:r>
              <a:rPr lang="en-GB" sz="1200" dirty="0" err="1"/>
              <a:t>telefônica</a:t>
            </a:r>
            <a:r>
              <a:rPr lang="en-GB" sz="1200" dirty="0"/>
              <a:t>, </a:t>
            </a:r>
            <a:endParaRPr lang="en-GB" sz="1200" dirty="0" smtClean="0"/>
          </a:p>
          <a:p>
            <a:pPr defTabSz="685800">
              <a:spcAft>
                <a:spcPts val="300"/>
              </a:spcAft>
              <a:buClr>
                <a:schemeClr val="accent2"/>
              </a:buClr>
            </a:pPr>
            <a:r>
              <a:rPr lang="en-GB" sz="1200" dirty="0" smtClean="0"/>
              <a:t>	A </a:t>
            </a:r>
            <a:r>
              <a:rPr lang="en-GB" sz="1200" dirty="0" err="1"/>
              <a:t>cada</a:t>
            </a:r>
            <a:r>
              <a:rPr lang="en-GB" sz="1200" dirty="0"/>
              <a:t> </a:t>
            </a:r>
            <a:r>
              <a:rPr lang="en-GB" sz="1200" dirty="0" err="1"/>
              <a:t>mensagem</a:t>
            </a:r>
            <a:r>
              <a:rPr lang="en-GB" sz="1200" dirty="0"/>
              <a:t> </a:t>
            </a:r>
            <a:r>
              <a:rPr lang="en-GB" sz="1200" dirty="0" err="1"/>
              <a:t>enviada</a:t>
            </a:r>
            <a:r>
              <a:rPr lang="en-GB" sz="1200" dirty="0"/>
              <a:t>, </a:t>
            </a:r>
            <a:r>
              <a:rPr lang="en-GB" sz="1200" dirty="0" smtClean="0"/>
              <a:t>post </a:t>
            </a:r>
            <a:r>
              <a:rPr lang="en-GB" sz="1200" dirty="0" err="1"/>
              <a:t>na</a:t>
            </a:r>
            <a:r>
              <a:rPr lang="en-GB" sz="1200" dirty="0"/>
              <a:t> </a:t>
            </a:r>
            <a:r>
              <a:rPr lang="en-GB" sz="1200" dirty="0" err="1"/>
              <a:t>rede</a:t>
            </a:r>
            <a:r>
              <a:rPr lang="en-GB" sz="1200" dirty="0"/>
              <a:t> social, </a:t>
            </a:r>
            <a:r>
              <a:rPr lang="en-GB" sz="1200" dirty="0" err="1" smtClean="0"/>
              <a:t>foto</a:t>
            </a:r>
            <a:r>
              <a:rPr lang="en-GB" sz="1200" dirty="0" smtClean="0"/>
              <a:t> </a:t>
            </a:r>
            <a:r>
              <a:rPr lang="en-GB" sz="1200" dirty="0" err="1" smtClean="0"/>
              <a:t>ou</a:t>
            </a:r>
            <a:r>
              <a:rPr lang="en-GB" sz="1200" dirty="0" smtClean="0"/>
              <a:t> video </a:t>
            </a:r>
            <a:r>
              <a:rPr lang="en-GB" sz="1200" dirty="0" err="1" smtClean="0"/>
              <a:t>publicado</a:t>
            </a:r>
            <a:endParaRPr lang="en-GB" sz="1200" dirty="0" smtClean="0"/>
          </a:p>
          <a:p>
            <a:pPr defTabSz="685800">
              <a:spcAft>
                <a:spcPts val="300"/>
              </a:spcAft>
              <a:buClr>
                <a:schemeClr val="accent2"/>
              </a:buClr>
            </a:pPr>
            <a:r>
              <a:rPr lang="en-GB" sz="1200" dirty="0" smtClean="0"/>
              <a:t>	A </a:t>
            </a:r>
            <a:r>
              <a:rPr lang="en-GB" sz="1200" dirty="0" err="1"/>
              <a:t>cada</a:t>
            </a:r>
            <a:r>
              <a:rPr lang="en-GB" sz="1200" dirty="0"/>
              <a:t> </a:t>
            </a:r>
            <a:r>
              <a:rPr lang="en-GB" sz="1200" dirty="0" err="1"/>
              <a:t>movimento</a:t>
            </a:r>
            <a:r>
              <a:rPr lang="en-GB" sz="1200" dirty="0"/>
              <a:t> do </a:t>
            </a:r>
            <a:r>
              <a:rPr lang="en-GB" sz="1200" dirty="0" err="1"/>
              <a:t>carro</a:t>
            </a:r>
            <a:r>
              <a:rPr lang="en-GB" sz="1200" dirty="0"/>
              <a:t>, </a:t>
            </a:r>
            <a:r>
              <a:rPr lang="en-GB" sz="1200" dirty="0" smtClean="0"/>
              <a:t>clique </a:t>
            </a:r>
            <a:r>
              <a:rPr lang="en-GB" sz="1200" dirty="0"/>
              <a:t>de </a:t>
            </a:r>
            <a:r>
              <a:rPr lang="en-GB" sz="1200" dirty="0" err="1"/>
              <a:t>botão</a:t>
            </a:r>
            <a:r>
              <a:rPr lang="en-GB" sz="1200" dirty="0"/>
              <a:t>, </a:t>
            </a:r>
            <a:endParaRPr lang="en-GB" sz="1200" dirty="0" smtClean="0"/>
          </a:p>
          <a:p>
            <a:pPr defTabSz="685800">
              <a:spcAft>
                <a:spcPts val="300"/>
              </a:spcAft>
              <a:buClr>
                <a:schemeClr val="accent2"/>
              </a:buClr>
            </a:pPr>
            <a:r>
              <a:rPr lang="en-GB" sz="1200" dirty="0" smtClean="0"/>
              <a:t>	A </a:t>
            </a:r>
            <a:r>
              <a:rPr lang="en-GB" sz="1200" dirty="0" err="1"/>
              <a:t>cada</a:t>
            </a:r>
            <a:r>
              <a:rPr lang="en-GB" sz="1200" dirty="0"/>
              <a:t> </a:t>
            </a:r>
            <a:r>
              <a:rPr lang="en-GB" sz="1200" dirty="0" err="1"/>
              <a:t>movimento</a:t>
            </a:r>
            <a:r>
              <a:rPr lang="en-GB" sz="1200" dirty="0"/>
              <a:t> do </a:t>
            </a:r>
            <a:r>
              <a:rPr lang="en-GB" sz="1200" dirty="0" err="1"/>
              <a:t>dedo</a:t>
            </a:r>
            <a:r>
              <a:rPr lang="en-GB" sz="1200" dirty="0"/>
              <a:t> no </a:t>
            </a:r>
            <a:r>
              <a:rPr lang="en-GB" sz="1200" dirty="0" err="1"/>
              <a:t>celular</a:t>
            </a:r>
            <a:r>
              <a:rPr lang="en-GB" sz="1200" dirty="0"/>
              <a:t>, do </a:t>
            </a:r>
            <a:r>
              <a:rPr lang="en-GB" sz="1200" dirty="0" smtClean="0"/>
              <a:t>mouse, da porta, da temperature, </a:t>
            </a:r>
            <a:r>
              <a:rPr lang="en-GB" sz="1200" dirty="0" err="1" smtClean="0"/>
              <a:t>etc</a:t>
            </a:r>
            <a:r>
              <a:rPr lang="en-GB" sz="1200" dirty="0" smtClean="0"/>
              <a:t>…</a:t>
            </a:r>
          </a:p>
          <a:p>
            <a:pPr lvl="1" defTabSz="685800">
              <a:spcAft>
                <a:spcPts val="300"/>
              </a:spcAft>
              <a:buClr>
                <a:schemeClr val="accent2"/>
              </a:buClr>
            </a:pPr>
            <a:endParaRPr lang="en-GB" sz="1200" dirty="0"/>
          </a:p>
          <a:p>
            <a:pPr marL="179388" indent="-179388" defTabSz="685800">
              <a:spcAft>
                <a:spcPts val="300"/>
              </a:spcAft>
              <a:buClr>
                <a:schemeClr val="accent2"/>
              </a:buClr>
              <a:buFont typeface="Wingdings" panose="05000000000000000000" pitchFamily="2" charset="2"/>
              <a:buChar char="§"/>
            </a:pPr>
            <a:r>
              <a:rPr lang="en-GB" sz="1400" b="1" dirty="0" err="1">
                <a:solidFill>
                  <a:srgbClr val="00B0F0"/>
                </a:solidFill>
              </a:rPr>
              <a:t>Variedade</a:t>
            </a:r>
            <a:r>
              <a:rPr lang="en-GB" sz="1400" dirty="0">
                <a:solidFill>
                  <a:srgbClr val="00B0F0"/>
                </a:solidFill>
              </a:rPr>
              <a:t> </a:t>
            </a:r>
            <a:r>
              <a:rPr lang="en-GB" sz="1400" dirty="0"/>
              <a:t>de </a:t>
            </a:r>
            <a:r>
              <a:rPr lang="en-GB" sz="1400" dirty="0" err="1"/>
              <a:t>tipos</a:t>
            </a:r>
            <a:r>
              <a:rPr lang="en-GB" sz="1400" dirty="0"/>
              <a:t> de dados </a:t>
            </a:r>
            <a:r>
              <a:rPr lang="en-GB" sz="1400" dirty="0" err="1" smtClean="0"/>
              <a:t>gerados</a:t>
            </a:r>
            <a:endParaRPr lang="en-GB" sz="1400" dirty="0"/>
          </a:p>
          <a:p>
            <a:pPr indent="-554037" defTabSz="685800">
              <a:spcBef>
                <a:spcPts val="200"/>
              </a:spcBef>
              <a:buClr>
                <a:schemeClr val="accent2"/>
              </a:buClr>
            </a:pPr>
            <a:r>
              <a:rPr lang="en-GB" sz="1200" dirty="0" smtClean="0"/>
              <a:t>	</a:t>
            </a:r>
            <a:r>
              <a:rPr lang="en-GB" sz="1200" dirty="0" err="1" smtClean="0"/>
              <a:t>Textos</a:t>
            </a:r>
            <a:r>
              <a:rPr lang="en-GB" sz="1200" dirty="0"/>
              <a:t>, Imagens, Sons, </a:t>
            </a:r>
            <a:r>
              <a:rPr lang="en-GB" sz="1200" dirty="0" err="1" smtClean="0"/>
              <a:t>Músicas</a:t>
            </a:r>
            <a:r>
              <a:rPr lang="en-GB" sz="1200" dirty="0" smtClean="0"/>
              <a:t>, </a:t>
            </a:r>
            <a:r>
              <a:rPr lang="en-GB" sz="1200" dirty="0" err="1"/>
              <a:t>Vídeos</a:t>
            </a:r>
            <a:r>
              <a:rPr lang="en-GB" sz="1200" dirty="0"/>
              <a:t>, Dados de </a:t>
            </a:r>
            <a:r>
              <a:rPr lang="en-GB" sz="1200" dirty="0" err="1"/>
              <a:t>Geolocalização</a:t>
            </a:r>
            <a:r>
              <a:rPr lang="en-GB" sz="1200" dirty="0"/>
              <a:t> </a:t>
            </a:r>
            <a:r>
              <a:rPr lang="en-GB" sz="1200" dirty="0" err="1"/>
              <a:t>etc</a:t>
            </a:r>
            <a:r>
              <a:rPr lang="en-GB" sz="1200" dirty="0"/>
              <a:t>…</a:t>
            </a:r>
          </a:p>
          <a:p>
            <a:pPr marL="538163" lvl="2" indent="-177800" defTabSz="685800">
              <a:spcBef>
                <a:spcPts val="200"/>
              </a:spcBef>
              <a:buClr>
                <a:schemeClr val="accent2"/>
              </a:buClr>
              <a:buFont typeface="Wingdings" panose="05000000000000000000" pitchFamily="2" charset="2"/>
              <a:buChar char="§"/>
            </a:pPr>
            <a:endParaRPr lang="en-GB" sz="1200" dirty="0"/>
          </a:p>
        </p:txBody>
      </p:sp>
    </p:spTree>
    <p:extLst>
      <p:ext uri="{BB962C8B-B14F-4D97-AF65-F5344CB8AC3E}">
        <p14:creationId xmlns:p14="http://schemas.microsoft.com/office/powerpoint/2010/main" val="246523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Volume &amp; </a:t>
            </a:r>
            <a:r>
              <a:rPr lang="en-GB" dirty="0" err="1" smtClean="0"/>
              <a:t>Variedade</a:t>
            </a:r>
            <a:endParaRPr lang="en-GB" dirty="0"/>
          </a:p>
        </p:txBody>
      </p:sp>
      <p:sp>
        <p:nvSpPr>
          <p:cNvPr id="6" name="Inhaltsplatzhalter 5"/>
          <p:cNvSpPr>
            <a:spLocks noGrp="1"/>
          </p:cNvSpPr>
          <p:nvPr>
            <p:ph type="body" sz="quarter" idx="13"/>
          </p:nvPr>
        </p:nvSpPr>
        <p:spPr/>
        <p:txBody>
          <a:bodyPr/>
          <a:lstStyle/>
          <a:p>
            <a:r>
              <a:rPr lang="de-DE" dirty="0" smtClean="0"/>
              <a:t>CONTEXTO</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392" y="858253"/>
            <a:ext cx="5558766" cy="3930302"/>
          </a:xfrm>
          <a:prstGeom prst="rect">
            <a:avLst/>
          </a:prstGeom>
        </p:spPr>
      </p:pic>
    </p:spTree>
    <p:extLst>
      <p:ext uri="{BB962C8B-B14F-4D97-AF65-F5344CB8AC3E}">
        <p14:creationId xmlns:p14="http://schemas.microsoft.com/office/powerpoint/2010/main" val="1514127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a:t>
            </a:r>
            <a:r>
              <a:rPr lang="en-GB" dirty="0" err="1" smtClean="0"/>
              <a:t>em</a:t>
            </a:r>
            <a:r>
              <a:rPr lang="en-GB" dirty="0" smtClean="0"/>
              <a:t> </a:t>
            </a:r>
            <a:r>
              <a:rPr lang="en-GB" dirty="0" err="1" smtClean="0"/>
              <a:t>Números</a:t>
            </a:r>
            <a:endParaRPr lang="en-GB" dirty="0"/>
          </a:p>
        </p:txBody>
      </p:sp>
      <p:sp>
        <p:nvSpPr>
          <p:cNvPr id="6" name="Inhaltsplatzhalter 5"/>
          <p:cNvSpPr>
            <a:spLocks noGrp="1"/>
          </p:cNvSpPr>
          <p:nvPr>
            <p:ph type="body" sz="quarter" idx="13"/>
          </p:nvPr>
        </p:nvSpPr>
        <p:spPr>
          <a:xfrm>
            <a:off x="450000" y="199547"/>
            <a:ext cx="6692104" cy="123111"/>
          </a:xfrm>
        </p:spPr>
        <p:txBody>
          <a:bodyPr/>
          <a:lstStyle/>
          <a:p>
            <a:r>
              <a:rPr lang="de-DE" dirty="0" smtClean="0"/>
              <a:t>CONTEXTO</a:t>
            </a:r>
            <a:endParaRPr lang="de-DE" dirty="0"/>
          </a:p>
        </p:txBody>
      </p:sp>
      <p:cxnSp>
        <p:nvCxnSpPr>
          <p:cNvPr id="34" name="Gerade Verbindung 33"/>
          <p:cNvCxnSpPr/>
          <p:nvPr/>
        </p:nvCxnSpPr>
        <p:spPr>
          <a:xfrm>
            <a:off x="-1" y="4802672"/>
            <a:ext cx="914400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444503" y="885977"/>
            <a:ext cx="5202318" cy="3885569"/>
          </a:xfrm>
          <a:prstGeom prst="rect">
            <a:avLst/>
          </a:prstGeom>
        </p:spPr>
      </p:pic>
      <p:sp>
        <p:nvSpPr>
          <p:cNvPr id="22" name="Titel 1"/>
          <p:cNvSpPr txBox="1">
            <a:spLocks/>
          </p:cNvSpPr>
          <p:nvPr/>
        </p:nvSpPr>
        <p:spPr>
          <a:xfrm>
            <a:off x="6096000" y="4617374"/>
            <a:ext cx="2878614"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700" i="1" kern="0" dirty="0" smtClean="0">
                <a:solidFill>
                  <a:srgbClr val="192C6C"/>
                </a:solidFill>
              </a:rPr>
              <a:t>Fontes: Mckinsey, Gartner, Cisco, Twitter, EMC, IBM, SAS</a:t>
            </a:r>
          </a:p>
        </p:txBody>
      </p:sp>
    </p:spTree>
    <p:extLst>
      <p:ext uri="{BB962C8B-B14F-4D97-AF65-F5344CB8AC3E}">
        <p14:creationId xmlns:p14="http://schemas.microsoft.com/office/powerpoint/2010/main" val="3320329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err="1" smtClean="0"/>
              <a:t>BigData</a:t>
            </a:r>
            <a:r>
              <a:rPr lang="en-GB" dirty="0" smtClean="0"/>
              <a:t> </a:t>
            </a:r>
            <a:r>
              <a:rPr lang="en-GB" dirty="0" err="1" smtClean="0"/>
              <a:t>em</a:t>
            </a:r>
            <a:r>
              <a:rPr lang="en-GB" dirty="0" smtClean="0"/>
              <a:t> </a:t>
            </a:r>
            <a:r>
              <a:rPr lang="en-GB" dirty="0" err="1" smtClean="0"/>
              <a:t>Números</a:t>
            </a:r>
            <a:endParaRPr lang="en-GB" dirty="0"/>
          </a:p>
        </p:txBody>
      </p:sp>
      <p:sp>
        <p:nvSpPr>
          <p:cNvPr id="6" name="Inhaltsplatzhalter 5"/>
          <p:cNvSpPr>
            <a:spLocks noGrp="1"/>
          </p:cNvSpPr>
          <p:nvPr>
            <p:ph type="body" sz="quarter" idx="13"/>
          </p:nvPr>
        </p:nvSpPr>
        <p:spPr>
          <a:xfrm>
            <a:off x="450000" y="199547"/>
            <a:ext cx="6692104" cy="123111"/>
          </a:xfrm>
        </p:spPr>
        <p:txBody>
          <a:bodyPr/>
          <a:lstStyle/>
          <a:p>
            <a:r>
              <a:rPr lang="de-DE" dirty="0" smtClean="0"/>
              <a:t>CONTEXTO</a:t>
            </a:r>
            <a:endParaRPr lang="de-DE" dirty="0"/>
          </a:p>
        </p:txBody>
      </p:sp>
      <p:cxnSp>
        <p:nvCxnSpPr>
          <p:cNvPr id="34" name="Gerade Verbindung 33"/>
          <p:cNvCxnSpPr/>
          <p:nvPr/>
        </p:nvCxnSpPr>
        <p:spPr>
          <a:xfrm>
            <a:off x="-1" y="4802672"/>
            <a:ext cx="914400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2" name="Titel 1"/>
          <p:cNvSpPr txBox="1">
            <a:spLocks/>
          </p:cNvSpPr>
          <p:nvPr/>
        </p:nvSpPr>
        <p:spPr>
          <a:xfrm>
            <a:off x="6096000" y="4617374"/>
            <a:ext cx="2878614" cy="370596"/>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400" b="1" kern="1200">
                <a:solidFill>
                  <a:srgbClr val="FFFFFF"/>
                </a:solidFill>
                <a:latin typeface="Arial"/>
                <a:ea typeface="+mj-ea"/>
                <a:cs typeface="Arial"/>
              </a:defRPr>
            </a:lvl1pPr>
          </a:lstStyle>
          <a:p>
            <a:r>
              <a:rPr lang="de-DE" sz="700" i="1" kern="0" dirty="0" smtClean="0">
                <a:solidFill>
                  <a:srgbClr val="192C6C"/>
                </a:solidFill>
              </a:rPr>
              <a:t>Fontes: Mckinsey, Gartner, Cisco, Twitter, EMC, IBM, SAS</a:t>
            </a:r>
          </a:p>
        </p:txBody>
      </p:sp>
      <p:pic>
        <p:nvPicPr>
          <p:cNvPr id="2" name="Picture 1"/>
          <p:cNvPicPr>
            <a:picLocks noChangeAspect="1"/>
          </p:cNvPicPr>
          <p:nvPr/>
        </p:nvPicPr>
        <p:blipFill>
          <a:blip r:embed="rId3"/>
          <a:stretch>
            <a:fillRect/>
          </a:stretch>
        </p:blipFill>
        <p:spPr>
          <a:xfrm>
            <a:off x="561473" y="887052"/>
            <a:ext cx="5197586" cy="3845369"/>
          </a:xfrm>
          <a:prstGeom prst="rect">
            <a:avLst/>
          </a:prstGeom>
        </p:spPr>
      </p:pic>
    </p:spTree>
    <p:extLst>
      <p:ext uri="{BB962C8B-B14F-4D97-AF65-F5344CB8AC3E}">
        <p14:creationId xmlns:p14="http://schemas.microsoft.com/office/powerpoint/2010/main" val="36814894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FT_Master_Template">
  <a:themeElements>
    <a:clrScheme name="GFT">
      <a:dk1>
        <a:srgbClr val="213E7F"/>
      </a:dk1>
      <a:lt1>
        <a:sysClr val="window" lastClr="FFFFFF"/>
      </a:lt1>
      <a:dk2>
        <a:srgbClr val="8C8C8C"/>
      </a:dk2>
      <a:lt2>
        <a:srgbClr val="EBEBEB"/>
      </a:lt2>
      <a:accent1>
        <a:srgbClr val="213E7F"/>
      </a:accent1>
      <a:accent2>
        <a:srgbClr val="0097D9"/>
      </a:accent2>
      <a:accent3>
        <a:srgbClr val="0098B0"/>
      </a:accent3>
      <a:accent4>
        <a:srgbClr val="AAAAAA"/>
      </a:accent4>
      <a:accent5>
        <a:srgbClr val="C8C8C8"/>
      </a:accent5>
      <a:accent6>
        <a:srgbClr val="DCDCDC"/>
      </a:accent6>
      <a:hlink>
        <a:srgbClr val="213E7F"/>
      </a:hlink>
      <a:folHlink>
        <a:srgbClr val="213E7F"/>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0800">
          <a:solidFill>
            <a:schemeClr val="accent1"/>
          </a:solid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defPPr>
      </a:lstStyle>
    </a:txDef>
  </a:objectDefaults>
  <a:extraClrSchemeLst/>
  <a:extLst>
    <a:ext uri="{05A4C25C-085E-4340-85A3-A5531E510DB2}">
      <thm15:themeFamily xmlns:thm15="http://schemas.microsoft.com/office/thememl/2012/main" name="GFT_Chartpool_2015.pptx" id="{A28C9458-9558-44C8-89F4-D7A2CBC04405}" vid="{0F156D25-70FA-498B-891B-4FDE46BF1046}"/>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27178e8-9586-4f49-8e7b-77af9c2fb085">CVD5QAC74SYH-2-13943</_dlc_DocId>
    <_dlc_DocIdUrl xmlns="727178e8-9586-4f49-8e7b-77af9c2fb085">
      <Url>https://share.gft.com/sites/Corporate-Marketing/_layouts/DocIdRedir.aspx?ID=CVD5QAC74SYH-2-13943</Url>
      <Description>CVD5QAC74SYH-2-13943</Description>
    </_dlc_DocIdUrl>
    <Functional_x0020_Area xmlns="e44e039f-c551-4112-981c-456f1b630ef1">Functional Area 1</Functional_x0020_Area>
    <Reference_x0020_Title xmlns="e44e039f-c551-4112-981c-456f1b630ef1">GFT BigData Workshop</Reference_x0020_Title>
    <Area xmlns="e44e039f-c551-4112-981c-456f1b630ef1">Area 1</Area>
    <Project_x0020_size_x0020__x0028_resources_x0029_ xmlns="e44e039f-c551-4112-981c-456f1b630ef1" xsi:nil="true"/>
    <Comments xmlns="e44e039f-c551-4112-981c-456f1b630ef1" xsi:nil="true"/>
    <Business_x0020_Sector xmlns="e44e039f-c551-4112-981c-456f1b630ef1">Banking</Business_x0020_Sector>
    <Client_x0020_Category xmlns="e44e039f-c551-4112-981c-456f1b630ef1">Central</Client_x0020_Category>
    <Methods_x0020_and_x0020_standards xmlns="e44e039f-c551-4112-981c-456f1b630ef1" xsi:nil="true"/>
    <Responsible xmlns="e44e039f-c551-4112-981c-456f1b630ef1">GFT Brasil</Responsible>
    <Client_x0020_Name xmlns="e44e039f-c551-4112-981c-456f1b630ef1">GFT</Client_x0020_Name>
    <Client_x0020_approval xmlns="e44e039f-c551-4112-981c-456f1b630ef1">No</Client_x0020_approval>
    <Plattform_x0020__x0026__x0020_tools xmlns="e44e039f-c551-4112-981c-456f1b630ef1">BigData, Analytics &amp; NoSQL</Plattform_x0020__x0026__x0020_tools>
    <Project_x0020_ID xmlns="e44e039f-c551-4112-981c-456f1b630ef1" xsi:nil="true"/>
    <Description0 xmlns="e44e039f-c551-4112-981c-456f1b630ef1">Keynote Presentation</Description0>
    <Author_x0020__x002f__x0020_Contact xmlns="e44e039f-c551-4112-981c-456f1b630ef1">
      <UserInfo>
        <DisplayName/>
        <AccountId xsi:nil="true"/>
        <AccountType/>
      </UserInfo>
    </Author_x0020__x002f__x0020_Contact>
    <Client_x0020_Country xmlns="e44e039f-c551-4112-981c-456f1b630ef1">Brazil</Client_x0020_Country>
    <Year xmlns="e44e039f-c551-4112-981c-456f1b630ef1">2017</Yea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3B9935CA02AD4F90F0A0FD564FDD82" ma:contentTypeVersion="17" ma:contentTypeDescription="Create a new document." ma:contentTypeScope="" ma:versionID="6168266ad0b2c1ccdc9d2ae0268a5eb6">
  <xsd:schema xmlns:xsd="http://www.w3.org/2001/XMLSchema" xmlns:xs="http://www.w3.org/2001/XMLSchema" xmlns:p="http://schemas.microsoft.com/office/2006/metadata/properties" xmlns:ns2="e44e039f-c551-4112-981c-456f1b630ef1" xmlns:ns3="727178e8-9586-4f49-8e7b-77af9c2fb085" targetNamespace="http://schemas.microsoft.com/office/2006/metadata/properties" ma:root="true" ma:fieldsID="b9b29daf9bb73cd90369de1b0e977594" ns2:_="" ns3:_="">
    <xsd:import namespace="e44e039f-c551-4112-981c-456f1b630ef1"/>
    <xsd:import namespace="727178e8-9586-4f49-8e7b-77af9c2fb085"/>
    <xsd:element name="properties">
      <xsd:complexType>
        <xsd:sequence>
          <xsd:element name="documentManagement">
            <xsd:complexType>
              <xsd:all>
                <xsd:element ref="ns2:Responsible" minOccurs="0"/>
                <xsd:element ref="ns3:_dlc_DocId" minOccurs="0"/>
                <xsd:element ref="ns3:_dlc_DocIdUrl" minOccurs="0"/>
                <xsd:element ref="ns3:_dlc_DocIdPersistId" minOccurs="0"/>
                <xsd:element ref="ns2:Client_x0020_Name" minOccurs="0"/>
                <xsd:element ref="ns2:Reference_x0020_Title" minOccurs="0"/>
                <xsd:element ref="ns2:Business_x0020_Sector" minOccurs="0"/>
                <xsd:element ref="ns2:Client_x0020_Category"/>
                <xsd:element ref="ns2:Area" minOccurs="0"/>
                <xsd:element ref="ns2:Functional_x0020_Area" minOccurs="0"/>
                <xsd:element ref="ns2:Description0" minOccurs="0"/>
                <xsd:element ref="ns2:Plattform_x0020__x0026__x0020_tools" minOccurs="0"/>
                <xsd:element ref="ns2:Author_x0020__x002f__x0020_Contact" minOccurs="0"/>
                <xsd:element ref="ns2:Client_x0020_Country" minOccurs="0"/>
                <xsd:element ref="ns2:Client_x0020_approval" minOccurs="0"/>
                <xsd:element ref="ns2:Year" minOccurs="0"/>
                <xsd:element ref="ns2:Project_x0020_ID" minOccurs="0"/>
                <xsd:element ref="ns2:Project_x0020_size_x0020__x0028_resources_x0029_" minOccurs="0"/>
                <xsd:element ref="ns2:Comments" minOccurs="0"/>
                <xsd:element ref="ns2:Methods_x0020_and_x0020_standar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e039f-c551-4112-981c-456f1b630ef1" elementFormDefault="qualified">
    <xsd:import namespace="http://schemas.microsoft.com/office/2006/documentManagement/types"/>
    <xsd:import namespace="http://schemas.microsoft.com/office/infopath/2007/PartnerControls"/>
    <xsd:element name="Responsible" ma:index="8" nillable="true" ma:displayName="Responsible" ma:description="Christina Vontin" ma:internalName="Responsible">
      <xsd:simpleType>
        <xsd:restriction base="dms:Text">
          <xsd:maxLength value="255"/>
        </xsd:restriction>
      </xsd:simpleType>
    </xsd:element>
    <xsd:element name="Client_x0020_Name" ma:index="12" nillable="true" ma:displayName="Client Name" ma:internalName="Client_x0020_Name">
      <xsd:simpleType>
        <xsd:restriction base="dms:Text">
          <xsd:maxLength value="255"/>
        </xsd:restriction>
      </xsd:simpleType>
    </xsd:element>
    <xsd:element name="Reference_x0020_Title" ma:index="13" nillable="true" ma:displayName="Reference Title" ma:internalName="Reference_x0020_Title">
      <xsd:simpleType>
        <xsd:restriction base="dms:Text">
          <xsd:maxLength value="255"/>
        </xsd:restriction>
      </xsd:simpleType>
    </xsd:element>
    <xsd:element name="Business_x0020_Sector" ma:index="14" nillable="true" ma:displayName="Business Sector" ma:default="Banking" ma:format="Dropdown" ma:internalName="Business_x0020_Sector">
      <xsd:simpleType>
        <xsd:restriction base="dms:Choice">
          <xsd:enumeration value="Banking"/>
          <xsd:enumeration value="Insurance"/>
        </xsd:restriction>
      </xsd:simpleType>
    </xsd:element>
    <xsd:element name="Client_x0020_Category" ma:index="15" ma:displayName="Client Category" ma:default="Central" ma:format="Dropdown" ma:internalName="Client_x0020_Category">
      <xsd:simpleType>
        <xsd:restriction base="dms:Choice">
          <xsd:enumeration value="Central"/>
          <xsd:enumeration value="Private/Asset Management"/>
        </xsd:restriction>
      </xsd:simpleType>
    </xsd:element>
    <xsd:element name="Area" ma:index="16" nillable="true" ma:displayName="Area" ma:default="Area 1" ma:format="Dropdown" ma:internalName="Area">
      <xsd:simpleType>
        <xsd:restriction base="dms:Choice">
          <xsd:enumeration value="Area 1"/>
          <xsd:enumeration value="Area 2"/>
        </xsd:restriction>
      </xsd:simpleType>
    </xsd:element>
    <xsd:element name="Functional_x0020_Area" ma:index="17" nillable="true" ma:displayName="Functional Area" ma:default="Functional Area 1" ma:format="Dropdown" ma:internalName="Functional_x0020_Area">
      <xsd:simpleType>
        <xsd:restriction base="dms:Choice">
          <xsd:enumeration value="Functional Area 1"/>
          <xsd:enumeration value="Functional Area 2"/>
          <xsd:enumeration value="Functional Area 3"/>
        </xsd:restriction>
      </xsd:simpleType>
    </xsd:element>
    <xsd:element name="Description0" ma:index="18" nillable="true" ma:displayName="Description" ma:internalName="Description0">
      <xsd:simpleType>
        <xsd:restriction base="dms:Note">
          <xsd:maxLength value="255"/>
        </xsd:restriction>
      </xsd:simpleType>
    </xsd:element>
    <xsd:element name="Plattform_x0020__x0026__x0020_tools" ma:index="19" nillable="true" ma:displayName="Plattform &amp; tools" ma:internalName="Plattform_x0020__x0026__x0020_tools">
      <xsd:simpleType>
        <xsd:restriction base="dms:Note">
          <xsd:maxLength value="255"/>
        </xsd:restriction>
      </xsd:simpleType>
    </xsd:element>
    <xsd:element name="Author_x0020__x002f__x0020_Contact" ma:index="20" nillable="true" ma:displayName="Author / Contact" ma:list="UserInfo" ma:SharePointGroup="0" ma:internalName="Author_x0020__x002f__x0020_Contact"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Country" ma:index="21" nillable="true" ma:displayName="Client Country" ma:default="Germany" ma:format="Dropdown" ma:internalName="Client_x0020_Country">
      <xsd:simpleType>
        <xsd:restriction base="dms:Choice">
          <xsd:enumeration value="Afghanistan"/>
          <xsd:enumeration value="Albania"/>
          <xsd:enumeration value="Algeria"/>
          <xsd:enumeration value="Andorra"/>
          <xsd:enumeration value="Angola"/>
          <xsd:enumeration value="Antigua &amp; Deps"/>
          <xsd:enumeration value="Argentina"/>
          <xsd:enumeration value="Armenia"/>
          <xsd:enumeration value="Australia"/>
          <xsd:enumeration value="Austria"/>
          <xsd:enumeration value="Azerbaijan"/>
          <xsd:enumeration value="Bahamas"/>
          <xsd:enumeration value="Bahrain"/>
          <xsd:enumeration value="Bangladesh"/>
          <xsd:enumeration value="Barbados"/>
          <xsd:enumeration value="Belarus"/>
          <xsd:enumeration value="Belgium"/>
          <xsd:enumeration value="Belize"/>
          <xsd:enumeration value="Benin"/>
          <xsd:enumeration value="Bhutan"/>
          <xsd:enumeration value="Bolivia"/>
          <xsd:enumeration value="Bosnia Herzegovina"/>
          <xsd:enumeration value="Botswana"/>
          <xsd:enumeration value="Brazil"/>
          <xsd:enumeration value="Brunei"/>
          <xsd:enumeration value="Bulgaria"/>
          <xsd:enumeration value="Burkina"/>
          <xsd:enumeration value="Burundi"/>
          <xsd:enumeration value="Cambodia"/>
          <xsd:enumeration value="Cameroon"/>
          <xsd:enumeration value="Canada"/>
          <xsd:enumeration value="Cape Verde"/>
          <xsd:enumeration value="Central African Rep"/>
          <xsd:enumeration value="Chad"/>
          <xsd:enumeration value="Chile"/>
          <xsd:enumeration value="China"/>
          <xsd:enumeration value="Colombia"/>
          <xsd:enumeration value="Comoros"/>
          <xsd:enumeration value="Congo"/>
          <xsd:enumeration value="Congo {Democratic Rep}"/>
          <xsd:enumeration value="Costa Rica"/>
          <xsd:enumeration value="Croatia"/>
          <xsd:enumeration value="Cuba"/>
          <xsd:enumeration value="Cyprus"/>
          <xsd:enumeration value="Czech Republic"/>
          <xsd:enumeration value="Denmark"/>
          <xsd:enumeration value="Djibouti"/>
          <xsd:enumeration value="Dominica"/>
          <xsd:enumeration value="Dominican Republic"/>
          <xsd:enumeration value="East Timor"/>
          <xsd:enumeration value="Ecuador"/>
          <xsd:enumeration value="Egypt"/>
          <xsd:enumeration value="El Salvador"/>
          <xsd:enumeration value="Equatorial Guinea"/>
          <xsd:enumeration value="Eritrea"/>
          <xsd:enumeration value="Estonia"/>
          <xsd:enumeration value="Ethiopia"/>
          <xsd:enumeration value="Fiji"/>
          <xsd:enumeration value="Finland"/>
          <xsd:enumeration value="France"/>
          <xsd:enumeration value="Gabon"/>
          <xsd:enumeration value="Gambia"/>
          <xsd:enumeration value="Georgia"/>
          <xsd:enumeration value="Germany"/>
          <xsd:enumeration value="Ghana"/>
          <xsd:enumeration value="Greece"/>
          <xsd:enumeration value="Grenada"/>
          <xsd:enumeration value="Guatemala"/>
          <xsd:enumeration value="Guinea"/>
          <xsd:enumeration value="Guinea-Bissau"/>
          <xsd:enumeration value="Guyana"/>
          <xsd:enumeration value="Haiti"/>
          <xsd:enumeration value="Honduras"/>
          <xsd:enumeration value="Hungary"/>
          <xsd:enumeration value="Iceland"/>
          <xsd:enumeration value="India"/>
          <xsd:enumeration value="Indonesia"/>
          <xsd:enumeration value="Iran"/>
          <xsd:enumeration value="Iraq"/>
          <xsd:enumeration value="Ireland {Republic}"/>
          <xsd:enumeration value="Israel"/>
          <xsd:enumeration value="Italy"/>
          <xsd:enumeration value="Ivory Coast"/>
          <xsd:enumeration value="Jamaica"/>
          <xsd:enumeration value="Japan"/>
          <xsd:enumeration value="Jordan"/>
          <xsd:enumeration value="Kazakhstan"/>
          <xsd:enumeration value="Kenya"/>
          <xsd:enumeration value="Kiribati"/>
          <xsd:enumeration value="Korea North"/>
          <xsd:enumeration value="Korea South"/>
          <xsd:enumeration value="Kosovo"/>
          <xsd:enumeration value="Kuwait"/>
          <xsd:enumeration value="Kyrgyzstan"/>
          <xsd:enumeration value="Laos"/>
          <xsd:enumeration value="Latvia"/>
          <xsd:enumeration value="Lebanon"/>
          <xsd:enumeration value="Lesotho"/>
          <xsd:enumeration value="Liberia"/>
          <xsd:enumeration value="Libya"/>
          <xsd:enumeration value="Liechtenstein"/>
          <xsd:enumeration value="Lithuania"/>
          <xsd:enumeration value="Luxembourg"/>
          <xsd:enumeration value="Macedonia"/>
          <xsd:enumeration value="Madagascar"/>
          <xsd:enumeration value="Malawi"/>
          <xsd:enumeration value="Malaysia"/>
          <xsd:enumeration value="Maldives"/>
          <xsd:enumeration value="Mali"/>
          <xsd:enumeration value="Malta"/>
          <xsd:enumeration value="Marshall Islands"/>
          <xsd:enumeration value="Mauritania"/>
          <xsd:enumeration value="Mauritius"/>
          <xsd:enumeration value="Mexico"/>
          <xsd:enumeration value="Micronesia"/>
          <xsd:enumeration value="Moldova"/>
          <xsd:enumeration value="Monaco"/>
          <xsd:enumeration value="Mongolia"/>
          <xsd:enumeration value="Montenegro"/>
          <xsd:enumeration value="Morocco"/>
          <xsd:enumeration value="Mozambique"/>
          <xsd:enumeration value="Myanmar, {Burma}"/>
          <xsd:enumeration value="Namibia"/>
          <xsd:enumeration value="Nauru"/>
          <xsd:enumeration value="Nepal"/>
          <xsd:enumeration value="Netherlands"/>
          <xsd:enumeration value="New Zealand"/>
          <xsd:enumeration value="Nicaragua"/>
          <xsd:enumeration value="Niger"/>
          <xsd:enumeration value="Nigeria"/>
          <xsd:enumeration value="Norway"/>
          <xsd:enumeration value="Oman"/>
          <xsd:enumeration value="Pakistan"/>
          <xsd:enumeration value="Palau"/>
          <xsd:enumeration value="Panama"/>
          <xsd:enumeration value="Papua New Guinea"/>
          <xsd:enumeration value="Paraguay"/>
          <xsd:enumeration value="Peru"/>
          <xsd:enumeration value="Philippines"/>
          <xsd:enumeration value="Poland"/>
          <xsd:enumeration value="Portugal"/>
          <xsd:enumeration value="Qatar"/>
          <xsd:enumeration value="Romania"/>
          <xsd:enumeration value="Russian Federation"/>
          <xsd:enumeration value="Rwanda"/>
          <xsd:enumeration value="St Kitts &amp; Nevis"/>
          <xsd:enumeration value="St Lucia"/>
          <xsd:enumeration value="Saint Vincent &amp; the Grenadines"/>
          <xsd:enumeration value="Samoa"/>
          <xsd:enumeration value="San Marino"/>
          <xsd:enumeration value="Sao Tome &amp; Principe"/>
          <xsd:enumeration value="Saudi Arabia"/>
          <xsd:enumeration value="Senegal"/>
          <xsd:enumeration value="Serbia"/>
          <xsd:enumeration value="Seychelles"/>
          <xsd:enumeration value="Sierra Leone"/>
          <xsd:enumeration value="Singapore"/>
          <xsd:enumeration value="Slovakia"/>
          <xsd:enumeration value="Slovenia"/>
          <xsd:enumeration value="Solomon Islands"/>
          <xsd:enumeration value="Somalia"/>
          <xsd:enumeration value="South Africa"/>
          <xsd:enumeration value="Spain"/>
          <xsd:enumeration value="Sri Lanka"/>
          <xsd:enumeration value="Sudan"/>
          <xsd:enumeration value="Suriname"/>
          <xsd:enumeration value="Swaziland"/>
          <xsd:enumeration value="Sweden"/>
          <xsd:enumeration value="Switzerland"/>
          <xsd:enumeration value="Syria"/>
          <xsd:enumeration value="Taiwan"/>
          <xsd:enumeration value="Tajikistan"/>
          <xsd:enumeration value="Tanzania"/>
          <xsd:enumeration value="Thailand"/>
          <xsd:enumeration value="Togo"/>
          <xsd:enumeration value="Tonga"/>
          <xsd:enumeration value="Trinidad &amp; Tobago"/>
          <xsd:enumeration value="Tunisia"/>
          <xsd:enumeration value="Turkey"/>
          <xsd:enumeration value="Turkmenistan"/>
          <xsd:enumeration value="Tuvalu"/>
          <xsd:enumeration value="Uganda"/>
          <xsd:enumeration value="Ukraine"/>
          <xsd:enumeration value="United Arab Emirates"/>
          <xsd:enumeration value="United Kingdom"/>
          <xsd:enumeration value="United States"/>
          <xsd:enumeration value="Uruguay"/>
          <xsd:enumeration value="Uzbekistan"/>
          <xsd:enumeration value="Vanuatu"/>
          <xsd:enumeration value="Vatican City"/>
          <xsd:enumeration value="Venezuela"/>
          <xsd:enumeration value="Vietnam"/>
          <xsd:enumeration value="Yemen"/>
          <xsd:enumeration value="Zambia"/>
          <xsd:enumeration value="Zimbabwe"/>
        </xsd:restriction>
      </xsd:simpleType>
    </xsd:element>
    <xsd:element name="Client_x0020_approval" ma:index="22" nillable="true" ma:displayName="Client approval" ma:default="No" ma:format="RadioButtons" ma:internalName="Client_x0020_approval">
      <xsd:simpleType>
        <xsd:restriction base="dms:Choice">
          <xsd:enumeration value="Yes"/>
          <xsd:enumeration value="No"/>
        </xsd:restriction>
      </xsd:simpleType>
    </xsd:element>
    <xsd:element name="Year" ma:index="23" nillable="true" ma:displayName="Year" ma:decimals="0" ma:internalName="Year">
      <xsd:simpleType>
        <xsd:restriction base="dms:Number">
          <xsd:maxInclusive value="2100"/>
          <xsd:minInclusive value="1986"/>
        </xsd:restriction>
      </xsd:simpleType>
    </xsd:element>
    <xsd:element name="Project_x0020_ID" ma:index="24" nillable="true" ma:displayName="Project ID" ma:internalName="Project_x0020_ID">
      <xsd:simpleType>
        <xsd:restriction base="dms:Text">
          <xsd:maxLength value="255"/>
        </xsd:restriction>
      </xsd:simpleType>
    </xsd:element>
    <xsd:element name="Project_x0020_size_x0020__x0028_resources_x0029_" ma:index="25" nillable="true" ma:displayName="Project size (resources)" ma:decimals="0" ma:internalName="Project_x0020_size_x0020__x0028_resources_x0029_">
      <xsd:simpleType>
        <xsd:restriction base="dms:Number"/>
      </xsd:simpleType>
    </xsd:element>
    <xsd:element name="Comments" ma:index="26" nillable="true" ma:displayName="Comments" ma:internalName="Comments">
      <xsd:simpleType>
        <xsd:restriction base="dms:Note">
          <xsd:maxLength value="255"/>
        </xsd:restriction>
      </xsd:simpleType>
    </xsd:element>
    <xsd:element name="Methods_x0020_and_x0020_standards" ma:index="27" nillable="true" ma:displayName="Methods and standards" ma:internalName="Methods_x0020_and_x0020_standard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27178e8-9586-4f49-8e7b-77af9c2fb085"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445AAF4-B73F-4E3A-B9D2-4DDAE0F1BE8A}">
  <ds:schemaRefs>
    <ds:schemaRef ds:uri="http://schemas.microsoft.com/office/2006/metadata/properties"/>
    <ds:schemaRef ds:uri="http://schemas.microsoft.com/office/2006/documentManagement/types"/>
    <ds:schemaRef ds:uri="e44e039f-c551-4112-981c-456f1b630ef1"/>
    <ds:schemaRef ds:uri="http://www.w3.org/XML/1998/namespace"/>
    <ds:schemaRef ds:uri="http://purl.org/dc/elements/1.1/"/>
    <ds:schemaRef ds:uri="http://schemas.openxmlformats.org/package/2006/metadata/core-properties"/>
    <ds:schemaRef ds:uri="http://purl.org/dc/dcmitype/"/>
    <ds:schemaRef ds:uri="http://schemas.microsoft.com/office/infopath/2007/PartnerControls"/>
    <ds:schemaRef ds:uri="727178e8-9586-4f49-8e7b-77af9c2fb085"/>
    <ds:schemaRef ds:uri="http://purl.org/dc/terms/"/>
  </ds:schemaRefs>
</ds:datastoreItem>
</file>

<file path=customXml/itemProps2.xml><?xml version="1.0" encoding="utf-8"?>
<ds:datastoreItem xmlns:ds="http://schemas.openxmlformats.org/officeDocument/2006/customXml" ds:itemID="{54CA1130-EAC1-4116-82E4-DF5A51FE3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4e039f-c551-4112-981c-456f1b630ef1"/>
    <ds:schemaRef ds:uri="727178e8-9586-4f49-8e7b-77af9c2f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17953E-6BB7-40C6-9A84-608D0A8D65EC}">
  <ds:schemaRefs>
    <ds:schemaRef ds:uri="http://schemas.microsoft.com/sharepoint/v3/contenttype/forms"/>
  </ds:schemaRefs>
</ds:datastoreItem>
</file>

<file path=customXml/itemProps4.xml><?xml version="1.0" encoding="utf-8"?>
<ds:datastoreItem xmlns:ds="http://schemas.openxmlformats.org/officeDocument/2006/customXml" ds:itemID="{A6F3EA8F-EBA0-438A-80BD-6A96E2E1005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GFT_Master_Template</Template>
  <TotalTime>17688</TotalTime>
  <Words>1743</Words>
  <Application>Microsoft Office PowerPoint</Application>
  <PresentationFormat>Apresentação na tela (16:9)</PresentationFormat>
  <Paragraphs>392</Paragraphs>
  <Slides>41</Slides>
  <Notes>34</Notes>
  <HiddenSlides>4</HiddenSlides>
  <MMClips>0</MMClips>
  <ScaleCrop>false</ScaleCrop>
  <HeadingPairs>
    <vt:vector size="8" baseType="variant">
      <vt:variant>
        <vt:lpstr>Fontes usadas</vt:lpstr>
      </vt:variant>
      <vt:variant>
        <vt:i4>4</vt:i4>
      </vt:variant>
      <vt:variant>
        <vt:lpstr>Tema</vt:lpstr>
      </vt:variant>
      <vt:variant>
        <vt:i4>1</vt:i4>
      </vt:variant>
      <vt:variant>
        <vt:lpstr>Servidores OLE inseridos</vt:lpstr>
      </vt:variant>
      <vt:variant>
        <vt:i4>1</vt:i4>
      </vt:variant>
      <vt:variant>
        <vt:lpstr>Títulos de slides</vt:lpstr>
      </vt:variant>
      <vt:variant>
        <vt:i4>41</vt:i4>
      </vt:variant>
    </vt:vector>
  </HeadingPairs>
  <TitlesOfParts>
    <vt:vector size="47" baseType="lpstr">
      <vt:lpstr>ＭＳ Ｐゴシック</vt:lpstr>
      <vt:lpstr>Arial</vt:lpstr>
      <vt:lpstr>Calibri</vt:lpstr>
      <vt:lpstr>Wingdings</vt:lpstr>
      <vt:lpstr>GFT_Master_Template</vt:lpstr>
      <vt:lpstr>think-cell Folie</vt:lpstr>
      <vt:lpstr>BigData, Analytics &amp; NoSQL</vt:lpstr>
      <vt:lpstr>Apresentação do PowerPoint</vt:lpstr>
      <vt:lpstr>O que significa BigData?</vt:lpstr>
      <vt:lpstr>Definições de Big Data</vt:lpstr>
      <vt:lpstr>BigData em Números</vt:lpstr>
      <vt:lpstr>O que significa BigData?</vt:lpstr>
      <vt:lpstr>BigData; Volume &amp; Variedade</vt:lpstr>
      <vt:lpstr>BigData em Números</vt:lpstr>
      <vt:lpstr>BigData em Números</vt:lpstr>
      <vt:lpstr>BigData em Números</vt:lpstr>
      <vt:lpstr>BigData em Números</vt:lpstr>
      <vt:lpstr>Como BigData é usado</vt:lpstr>
      <vt:lpstr>Como BigData é usado (Velocidade vs Variedade)</vt:lpstr>
      <vt:lpstr>BigData e os Negócios</vt:lpstr>
      <vt:lpstr>Exemplo de Caso de Uso</vt:lpstr>
      <vt:lpstr>BigData vs Analytics</vt:lpstr>
      <vt:lpstr>BigData vs Analytics vs NoSQL</vt:lpstr>
      <vt:lpstr>BigData vs Analytics vs NoSQL</vt:lpstr>
      <vt:lpstr>BigData Analytics</vt:lpstr>
      <vt:lpstr>Analytics vs BI</vt:lpstr>
      <vt:lpstr>Contexto da Informação</vt:lpstr>
      <vt:lpstr>Plataforma Big Data</vt:lpstr>
      <vt:lpstr>Atividades do Processo de uma Solução Big Data</vt:lpstr>
      <vt:lpstr>Camadas de uma Plataforma BigData &amp; Analytics</vt:lpstr>
      <vt:lpstr>Plataforma BigData/Analytics e o BI Tradicional</vt:lpstr>
      <vt:lpstr>Classificação e Contexto das Tecnologias e Frameworks</vt:lpstr>
      <vt:lpstr>Tecnologias e Frameworks</vt:lpstr>
      <vt:lpstr>Tecnologias baseadas no Apache Hadoop</vt:lpstr>
      <vt:lpstr>Exemplo de Implementação</vt:lpstr>
      <vt:lpstr>Exemplo de Implementação</vt:lpstr>
      <vt:lpstr>NoSQL Databases</vt:lpstr>
      <vt:lpstr>Tecnologia NoSQL</vt:lpstr>
      <vt:lpstr>Sistema baseado em Documentos</vt:lpstr>
      <vt:lpstr>Família de colunas / chave-valor</vt:lpstr>
      <vt:lpstr>Baseado em Grafos</vt:lpstr>
      <vt:lpstr>Comparação com bancos Relacionais SQL</vt:lpstr>
      <vt:lpstr>Diferentes Implementações</vt:lpstr>
      <vt:lpstr>CAP Theorem</vt:lpstr>
      <vt:lpstr>Performance</vt:lpstr>
      <vt:lpstr>Complexidade de Modelagem</vt:lpstr>
      <vt:lpstr>Apresentação do PowerPoint</vt:lpstr>
    </vt:vector>
  </TitlesOfParts>
  <Company>GFT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Analytics &amp; NoSQL</dc:title>
  <dc:creator>Reded Tinoco, Bruno Cristiano</dc:creator>
  <cp:lastModifiedBy>André Duarte</cp:lastModifiedBy>
  <cp:revision>126</cp:revision>
  <dcterms:created xsi:type="dcterms:W3CDTF">2017-01-04T13:28:12Z</dcterms:created>
  <dcterms:modified xsi:type="dcterms:W3CDTF">2017-02-10T22:38:45Z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601cc075-5f61-4a97-89fb-fd38c2b87e4a</vt:lpwstr>
  </property>
  <property fmtid="{D5CDD505-2E9C-101B-9397-08002B2CF9AE}" pid="3" name="ContentTypeId">
    <vt:lpwstr>0x010100793B9935CA02AD4F90F0A0FD564FDD82</vt:lpwstr>
  </property>
</Properties>
</file>